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92" r:id="rId3"/>
    <p:sldId id="291" r:id="rId4"/>
    <p:sldId id="293" r:id="rId5"/>
    <p:sldId id="294" r:id="rId6"/>
    <p:sldId id="258" r:id="rId7"/>
    <p:sldId id="260" r:id="rId8"/>
    <p:sldId id="261" r:id="rId9"/>
    <p:sldId id="262" r:id="rId10"/>
    <p:sldId id="263" r:id="rId11"/>
    <p:sldId id="266" r:id="rId12"/>
    <p:sldId id="271" r:id="rId13"/>
    <p:sldId id="267" r:id="rId14"/>
    <p:sldId id="273" r:id="rId15"/>
    <p:sldId id="268" r:id="rId16"/>
    <p:sldId id="274" r:id="rId17"/>
    <p:sldId id="269" r:id="rId18"/>
    <p:sldId id="276" r:id="rId19"/>
    <p:sldId id="278" r:id="rId20"/>
    <p:sldId id="279" r:id="rId21"/>
    <p:sldId id="301" r:id="rId22"/>
    <p:sldId id="282" r:id="rId23"/>
    <p:sldId id="284" r:id="rId24"/>
    <p:sldId id="286" r:id="rId25"/>
    <p:sldId id="288" r:id="rId26"/>
    <p:sldId id="289" r:id="rId27"/>
    <p:sldId id="296" r:id="rId28"/>
    <p:sldId id="297" r:id="rId29"/>
    <p:sldId id="300" r:id="rId30"/>
    <p:sldId id="298" r:id="rId31"/>
    <p:sldId id="299" r:id="rId32"/>
    <p:sldId id="302" r:id="rId33"/>
    <p:sldId id="290" r:id="rId34"/>
    <p:sldId id="304" r:id="rId35"/>
    <p:sldId id="306" r:id="rId36"/>
    <p:sldId id="307" r:id="rId37"/>
    <p:sldId id="308" r:id="rId38"/>
    <p:sldId id="309" r:id="rId39"/>
    <p:sldId id="310" r:id="rId40"/>
    <p:sldId id="25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25599C-3C63-48AF-B6D0-A0288372B47A}">
          <p14:sldIdLst>
            <p14:sldId id="256"/>
            <p14:sldId id="292"/>
            <p14:sldId id="291"/>
          </p14:sldIdLst>
        </p14:section>
        <p14:section name="Summary Section" id="{B84AF53D-C0D2-49A8-8C13-F8D6FB6A9544}">
          <p14:sldIdLst>
            <p14:sldId id="293"/>
            <p14:sldId id="294"/>
          </p14:sldIdLst>
        </p14:section>
        <p14:section name="Introduction to cycle gan" id="{DA0E1812-8039-4D7E-B48D-0A9E06295EF1}">
          <p14:sldIdLst>
            <p14:sldId id="258"/>
            <p14:sldId id="260"/>
            <p14:sldId id="261"/>
          </p14:sldIdLst>
        </p14:section>
        <p14:section name="Project Goal" id="{21BC7A25-DD45-433B-BCE8-C4D00F2DB2D9}">
          <p14:sldIdLst>
            <p14:sldId id="262"/>
          </p14:sldIdLst>
        </p14:section>
        <p14:section name="dataset" id="{13B69FB5-0127-4426-B8D5-0CF34FF519E5}">
          <p14:sldIdLst>
            <p14:sldId id="263"/>
            <p14:sldId id="266"/>
            <p14:sldId id="271"/>
          </p14:sldIdLst>
        </p14:section>
        <p14:section name="Network Architecture" id="{8CBD08E4-BDD8-4EDF-985D-E58CF2E89A11}">
          <p14:sldIdLst>
            <p14:sldId id="267"/>
            <p14:sldId id="273"/>
            <p14:sldId id="268"/>
            <p14:sldId id="274"/>
            <p14:sldId id="269"/>
          </p14:sldIdLst>
        </p14:section>
        <p14:section name="Loss Function" id="{934F099D-5EEC-4CA2-995D-F8B1CDE48C31}">
          <p14:sldIdLst>
            <p14:sldId id="276"/>
            <p14:sldId id="278"/>
            <p14:sldId id="279"/>
            <p14:sldId id="301"/>
            <p14:sldId id="282"/>
          </p14:sldIdLst>
        </p14:section>
        <p14:section name="Optimizer" id="{82E94AAA-3314-4903-A763-D12CF5CBC262}">
          <p14:sldIdLst>
            <p14:sldId id="284"/>
          </p14:sldIdLst>
        </p14:section>
        <p14:section name="Evaluation Metrics" id="{68D7FB40-865C-436C-86AC-FFFC71FC6BE7}">
          <p14:sldIdLst>
            <p14:sldId id="286"/>
          </p14:sldIdLst>
        </p14:section>
        <p14:section name="Training Process" id="{2DFAB7EF-FFC9-4A5D-A66B-B6A52833B92A}">
          <p14:sldIdLst>
            <p14:sldId id="288"/>
            <p14:sldId id="289"/>
            <p14:sldId id="296"/>
            <p14:sldId id="297"/>
            <p14:sldId id="300"/>
            <p14:sldId id="298"/>
            <p14:sldId id="299"/>
            <p14:sldId id="302"/>
          </p14:sldIdLst>
        </p14:section>
        <p14:section name="Training results" id="{B5B4730A-DB79-497F-8756-3A1176A3D68F}">
          <p14:sldIdLst>
            <p14:sldId id="290"/>
            <p14:sldId id="304"/>
            <p14:sldId id="306"/>
            <p14:sldId id="307"/>
            <p14:sldId id="308"/>
            <p14:sldId id="309"/>
            <p14:sldId id="310"/>
          </p14:sldIdLst>
        </p14:section>
        <p14:section name="REFERENCE" id="{8A12CE5A-2977-4187-B9E0-04A87F1BDC25}">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7B2"/>
    <a:srgbClr val="B7E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68" autoAdjust="0"/>
    <p:restoredTop sz="90000" autoAdjust="0"/>
  </p:normalViewPr>
  <p:slideViewPr>
    <p:cSldViewPr snapToGrid="0">
      <p:cViewPr varScale="1">
        <p:scale>
          <a:sx n="50" d="100"/>
          <a:sy n="50" d="100"/>
        </p:scale>
        <p:origin x="108"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114D6-102C-4D9E-9208-7FE49F406741}"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FF7AA03-5A27-484F-B977-1E3265FC6516}">
      <dgm:prSet/>
      <dgm:spPr/>
      <dgm:t>
        <a:bodyPr/>
        <a:lstStyle/>
        <a:p>
          <a:r>
            <a:rPr lang="en-US" baseline="0" dirty="0"/>
            <a:t>Introduction to cycle gan</a:t>
          </a:r>
          <a:endParaRPr lang="en-US" dirty="0"/>
        </a:p>
      </dgm:t>
    </dgm:pt>
    <dgm:pt modelId="{B25BE75D-BB1D-42BF-8C8D-5C7560C18F1C}" type="parTrans" cxnId="{4A3BABF4-F70F-4D25-8F8C-255FDB27AE89}">
      <dgm:prSet/>
      <dgm:spPr/>
      <dgm:t>
        <a:bodyPr/>
        <a:lstStyle/>
        <a:p>
          <a:endParaRPr lang="en-US"/>
        </a:p>
      </dgm:t>
    </dgm:pt>
    <dgm:pt modelId="{4B20A24C-FD50-40B8-8574-0EC8127BD7CC}" type="sibTrans" cxnId="{4A3BABF4-F70F-4D25-8F8C-255FDB27AE89}">
      <dgm:prSet/>
      <dgm:spPr/>
      <dgm:t>
        <a:bodyPr/>
        <a:lstStyle/>
        <a:p>
          <a:endParaRPr lang="en-US"/>
        </a:p>
      </dgm:t>
    </dgm:pt>
    <dgm:pt modelId="{6CA7ADFB-31A6-4AA4-8132-B6501B44DB2E}">
      <dgm:prSet/>
      <dgm:spPr/>
      <dgm:t>
        <a:bodyPr/>
        <a:lstStyle/>
        <a:p>
          <a:r>
            <a:rPr lang="en-US" baseline="0"/>
            <a:t>Project Goal</a:t>
          </a:r>
          <a:endParaRPr lang="en-US"/>
        </a:p>
      </dgm:t>
    </dgm:pt>
    <dgm:pt modelId="{EF887111-2BD3-448B-BEE4-631E207AF2F0}" type="parTrans" cxnId="{06495C44-076C-453A-B97E-C4108902CC45}">
      <dgm:prSet/>
      <dgm:spPr/>
      <dgm:t>
        <a:bodyPr/>
        <a:lstStyle/>
        <a:p>
          <a:endParaRPr lang="en-US"/>
        </a:p>
      </dgm:t>
    </dgm:pt>
    <dgm:pt modelId="{65E1C0A2-F09E-43EC-81FC-C1666EC05A93}" type="sibTrans" cxnId="{06495C44-076C-453A-B97E-C4108902CC45}">
      <dgm:prSet/>
      <dgm:spPr/>
      <dgm:t>
        <a:bodyPr/>
        <a:lstStyle/>
        <a:p>
          <a:endParaRPr lang="en-US"/>
        </a:p>
      </dgm:t>
    </dgm:pt>
    <dgm:pt modelId="{9DAB98D0-955B-4B7F-803D-69F858F4D4C0}">
      <dgm:prSet/>
      <dgm:spPr/>
      <dgm:t>
        <a:bodyPr/>
        <a:lstStyle/>
        <a:p>
          <a:r>
            <a:rPr lang="en-US" baseline="0"/>
            <a:t>Dataset</a:t>
          </a:r>
          <a:endParaRPr lang="en-US"/>
        </a:p>
      </dgm:t>
    </dgm:pt>
    <dgm:pt modelId="{61D5CDE3-36F6-49DA-A807-8F0CE6813AEB}" type="parTrans" cxnId="{489ABB98-8388-4CCE-9538-DBFA88994E0E}">
      <dgm:prSet/>
      <dgm:spPr/>
      <dgm:t>
        <a:bodyPr/>
        <a:lstStyle/>
        <a:p>
          <a:endParaRPr lang="en-US"/>
        </a:p>
      </dgm:t>
    </dgm:pt>
    <dgm:pt modelId="{32452BD3-1AD2-42FD-8EA6-063F7864709A}" type="sibTrans" cxnId="{489ABB98-8388-4CCE-9538-DBFA88994E0E}">
      <dgm:prSet/>
      <dgm:spPr/>
      <dgm:t>
        <a:bodyPr/>
        <a:lstStyle/>
        <a:p>
          <a:endParaRPr lang="en-US"/>
        </a:p>
      </dgm:t>
    </dgm:pt>
    <dgm:pt modelId="{EC69D35E-7D92-480B-A98B-1916C775B9E0}">
      <dgm:prSet/>
      <dgm:spPr/>
      <dgm:t>
        <a:bodyPr/>
        <a:lstStyle/>
        <a:p>
          <a:r>
            <a:rPr lang="en-US" baseline="0"/>
            <a:t>Network architecture</a:t>
          </a:r>
          <a:endParaRPr lang="en-US"/>
        </a:p>
      </dgm:t>
    </dgm:pt>
    <dgm:pt modelId="{109C7D45-F0D4-4ECD-BED3-A7584EBDEE39}" type="parTrans" cxnId="{8DC34862-AA47-4EB1-8E33-19D352061AFE}">
      <dgm:prSet/>
      <dgm:spPr/>
      <dgm:t>
        <a:bodyPr/>
        <a:lstStyle/>
        <a:p>
          <a:endParaRPr lang="en-US"/>
        </a:p>
      </dgm:t>
    </dgm:pt>
    <dgm:pt modelId="{94AD2591-E7B3-4F47-9C3F-EE0788C23BB8}" type="sibTrans" cxnId="{8DC34862-AA47-4EB1-8E33-19D352061AFE}">
      <dgm:prSet/>
      <dgm:spPr/>
      <dgm:t>
        <a:bodyPr/>
        <a:lstStyle/>
        <a:p>
          <a:endParaRPr lang="en-US"/>
        </a:p>
      </dgm:t>
    </dgm:pt>
    <dgm:pt modelId="{07A46562-9F08-4A1C-9987-143D5870A544}">
      <dgm:prSet/>
      <dgm:spPr/>
      <dgm:t>
        <a:bodyPr/>
        <a:lstStyle/>
        <a:p>
          <a:r>
            <a:rPr lang="en-US" baseline="0"/>
            <a:t>Loss Function</a:t>
          </a:r>
          <a:endParaRPr lang="en-US"/>
        </a:p>
      </dgm:t>
    </dgm:pt>
    <dgm:pt modelId="{24169AD4-364E-4002-9A0D-C3A990F56465}" type="parTrans" cxnId="{9C8CE00C-1F60-41AD-B083-AAA79CEFE882}">
      <dgm:prSet/>
      <dgm:spPr/>
      <dgm:t>
        <a:bodyPr/>
        <a:lstStyle/>
        <a:p>
          <a:endParaRPr lang="en-US"/>
        </a:p>
      </dgm:t>
    </dgm:pt>
    <dgm:pt modelId="{49FBF43D-BD7C-4468-AB41-0E804936F08F}" type="sibTrans" cxnId="{9C8CE00C-1F60-41AD-B083-AAA79CEFE882}">
      <dgm:prSet/>
      <dgm:spPr/>
      <dgm:t>
        <a:bodyPr/>
        <a:lstStyle/>
        <a:p>
          <a:endParaRPr lang="en-US"/>
        </a:p>
      </dgm:t>
    </dgm:pt>
    <dgm:pt modelId="{D85F08B6-AE45-4DC0-800B-0134B434D171}">
      <dgm:prSet/>
      <dgm:spPr/>
      <dgm:t>
        <a:bodyPr/>
        <a:lstStyle/>
        <a:p>
          <a:r>
            <a:rPr lang="en-US" baseline="0"/>
            <a:t>Optimizer</a:t>
          </a:r>
          <a:endParaRPr lang="en-US"/>
        </a:p>
      </dgm:t>
    </dgm:pt>
    <dgm:pt modelId="{7E86B5EC-63E9-485F-A3AD-4E3A76E8D93D}" type="parTrans" cxnId="{4FF1470B-AA9C-4AE0-87AA-1604C6D21653}">
      <dgm:prSet/>
      <dgm:spPr/>
      <dgm:t>
        <a:bodyPr/>
        <a:lstStyle/>
        <a:p>
          <a:endParaRPr lang="en-US"/>
        </a:p>
      </dgm:t>
    </dgm:pt>
    <dgm:pt modelId="{CF82D30C-03BA-40E4-9FD8-22A145FEC679}" type="sibTrans" cxnId="{4FF1470B-AA9C-4AE0-87AA-1604C6D21653}">
      <dgm:prSet/>
      <dgm:spPr/>
      <dgm:t>
        <a:bodyPr/>
        <a:lstStyle/>
        <a:p>
          <a:endParaRPr lang="en-US"/>
        </a:p>
      </dgm:t>
    </dgm:pt>
    <dgm:pt modelId="{BA386895-63B8-47AD-BAD8-B5488C9B9C5C}">
      <dgm:prSet/>
      <dgm:spPr/>
      <dgm:t>
        <a:bodyPr/>
        <a:lstStyle/>
        <a:p>
          <a:r>
            <a:rPr lang="en-US" baseline="0"/>
            <a:t>Evaluation Metrics</a:t>
          </a:r>
          <a:endParaRPr lang="en-US"/>
        </a:p>
      </dgm:t>
    </dgm:pt>
    <dgm:pt modelId="{FF1508B8-1D21-4788-AC4A-26AC19E65651}" type="parTrans" cxnId="{21F18445-B798-4A59-983D-2773A792A123}">
      <dgm:prSet/>
      <dgm:spPr/>
      <dgm:t>
        <a:bodyPr/>
        <a:lstStyle/>
        <a:p>
          <a:endParaRPr lang="en-US"/>
        </a:p>
      </dgm:t>
    </dgm:pt>
    <dgm:pt modelId="{470A26A1-F16A-454D-8802-B3EE17CA258F}" type="sibTrans" cxnId="{21F18445-B798-4A59-983D-2773A792A123}">
      <dgm:prSet/>
      <dgm:spPr/>
      <dgm:t>
        <a:bodyPr/>
        <a:lstStyle/>
        <a:p>
          <a:endParaRPr lang="en-US"/>
        </a:p>
      </dgm:t>
    </dgm:pt>
    <dgm:pt modelId="{F3BF18A8-DB52-4DE8-917C-C568CD8D6566}">
      <dgm:prSet/>
      <dgm:spPr/>
      <dgm:t>
        <a:bodyPr/>
        <a:lstStyle/>
        <a:p>
          <a:r>
            <a:rPr lang="en-US" baseline="0"/>
            <a:t>Training process</a:t>
          </a:r>
          <a:endParaRPr lang="en-US"/>
        </a:p>
      </dgm:t>
    </dgm:pt>
    <dgm:pt modelId="{4600ED3A-5DC3-4482-A9E0-27EE254703ED}" type="parTrans" cxnId="{915DCE27-A32E-4900-ABA9-84C460317101}">
      <dgm:prSet/>
      <dgm:spPr/>
      <dgm:t>
        <a:bodyPr/>
        <a:lstStyle/>
        <a:p>
          <a:endParaRPr lang="en-US"/>
        </a:p>
      </dgm:t>
    </dgm:pt>
    <dgm:pt modelId="{5FF5CAD4-8A40-4CBC-8558-AA13FD6AF363}" type="sibTrans" cxnId="{915DCE27-A32E-4900-ABA9-84C460317101}">
      <dgm:prSet/>
      <dgm:spPr/>
      <dgm:t>
        <a:bodyPr/>
        <a:lstStyle/>
        <a:p>
          <a:endParaRPr lang="en-US"/>
        </a:p>
      </dgm:t>
    </dgm:pt>
    <dgm:pt modelId="{10266EF4-99D9-4EBA-9464-C2BAB46F3275}">
      <dgm:prSet/>
      <dgm:spPr/>
      <dgm:t>
        <a:bodyPr/>
        <a:lstStyle/>
        <a:p>
          <a:r>
            <a:rPr lang="en-US" baseline="0" dirty="0"/>
            <a:t>Results</a:t>
          </a:r>
          <a:endParaRPr lang="en-US" dirty="0"/>
        </a:p>
      </dgm:t>
    </dgm:pt>
    <dgm:pt modelId="{1D7206AF-6690-452E-8BB0-704BCE80FF94}" type="parTrans" cxnId="{CA029800-DB16-4825-AD3A-F839A25FA120}">
      <dgm:prSet/>
      <dgm:spPr/>
      <dgm:t>
        <a:bodyPr/>
        <a:lstStyle/>
        <a:p>
          <a:endParaRPr lang="en-US"/>
        </a:p>
      </dgm:t>
    </dgm:pt>
    <dgm:pt modelId="{9CD2BDA9-E9AC-4B41-86DA-A7D04F057408}" type="sibTrans" cxnId="{CA029800-DB16-4825-AD3A-F839A25FA120}">
      <dgm:prSet/>
      <dgm:spPr/>
      <dgm:t>
        <a:bodyPr/>
        <a:lstStyle/>
        <a:p>
          <a:endParaRPr lang="en-US"/>
        </a:p>
      </dgm:t>
    </dgm:pt>
    <dgm:pt modelId="{C4DCC5A5-3592-4EDE-999D-005200CDDD7E}">
      <dgm:prSet/>
      <dgm:spPr/>
      <dgm:t>
        <a:bodyPr/>
        <a:lstStyle/>
        <a:p>
          <a:r>
            <a:rPr lang="en-US" baseline="0" dirty="0"/>
            <a:t>Reference</a:t>
          </a:r>
          <a:endParaRPr lang="en-US" dirty="0"/>
        </a:p>
      </dgm:t>
    </dgm:pt>
    <dgm:pt modelId="{82414C25-C989-41E6-AD8A-A536FE3ABC75}" type="parTrans" cxnId="{F05BA597-2D1C-4C85-85B7-498A6B813CBD}">
      <dgm:prSet/>
      <dgm:spPr/>
      <dgm:t>
        <a:bodyPr/>
        <a:lstStyle/>
        <a:p>
          <a:endParaRPr lang="en-US"/>
        </a:p>
      </dgm:t>
    </dgm:pt>
    <dgm:pt modelId="{1A5016F4-177D-424B-88A8-CA50378D1C5D}" type="sibTrans" cxnId="{F05BA597-2D1C-4C85-85B7-498A6B813CBD}">
      <dgm:prSet/>
      <dgm:spPr/>
      <dgm:t>
        <a:bodyPr/>
        <a:lstStyle/>
        <a:p>
          <a:endParaRPr lang="en-US"/>
        </a:p>
      </dgm:t>
    </dgm:pt>
    <dgm:pt modelId="{61192A25-3E93-4D62-A6FC-99A0F6309DDB}" type="pres">
      <dgm:prSet presAssocID="{DA2114D6-102C-4D9E-9208-7FE49F406741}" presName="linear" presStyleCnt="0">
        <dgm:presLayoutVars>
          <dgm:animLvl val="lvl"/>
          <dgm:resizeHandles val="exact"/>
        </dgm:presLayoutVars>
      </dgm:prSet>
      <dgm:spPr/>
    </dgm:pt>
    <dgm:pt modelId="{098D6A05-B68B-40F5-8423-07963DB8A562}" type="pres">
      <dgm:prSet presAssocID="{CFF7AA03-5A27-484F-B977-1E3265FC6516}" presName="parentText" presStyleLbl="node1" presStyleIdx="0" presStyleCnt="10">
        <dgm:presLayoutVars>
          <dgm:chMax val="0"/>
          <dgm:bulletEnabled val="1"/>
        </dgm:presLayoutVars>
      </dgm:prSet>
      <dgm:spPr/>
    </dgm:pt>
    <dgm:pt modelId="{91B0CE65-E129-432E-9155-FB2A02B031F9}" type="pres">
      <dgm:prSet presAssocID="{4B20A24C-FD50-40B8-8574-0EC8127BD7CC}" presName="spacer" presStyleCnt="0"/>
      <dgm:spPr/>
    </dgm:pt>
    <dgm:pt modelId="{1C6E396B-808D-4F64-95BA-16630FF60217}" type="pres">
      <dgm:prSet presAssocID="{6CA7ADFB-31A6-4AA4-8132-B6501B44DB2E}" presName="parentText" presStyleLbl="node1" presStyleIdx="1" presStyleCnt="10">
        <dgm:presLayoutVars>
          <dgm:chMax val="0"/>
          <dgm:bulletEnabled val="1"/>
        </dgm:presLayoutVars>
      </dgm:prSet>
      <dgm:spPr/>
    </dgm:pt>
    <dgm:pt modelId="{FBD99B84-2C9A-45EF-B0EE-F000D20011CD}" type="pres">
      <dgm:prSet presAssocID="{65E1C0A2-F09E-43EC-81FC-C1666EC05A93}" presName="spacer" presStyleCnt="0"/>
      <dgm:spPr/>
    </dgm:pt>
    <dgm:pt modelId="{7039C58A-06E1-4095-B660-E5D51E736B90}" type="pres">
      <dgm:prSet presAssocID="{9DAB98D0-955B-4B7F-803D-69F858F4D4C0}" presName="parentText" presStyleLbl="node1" presStyleIdx="2" presStyleCnt="10">
        <dgm:presLayoutVars>
          <dgm:chMax val="0"/>
          <dgm:bulletEnabled val="1"/>
        </dgm:presLayoutVars>
      </dgm:prSet>
      <dgm:spPr/>
    </dgm:pt>
    <dgm:pt modelId="{D060A5E2-D5B8-41D8-AF69-47F024765EFB}" type="pres">
      <dgm:prSet presAssocID="{32452BD3-1AD2-42FD-8EA6-063F7864709A}" presName="spacer" presStyleCnt="0"/>
      <dgm:spPr/>
    </dgm:pt>
    <dgm:pt modelId="{2C8A11B9-FFBE-4EB7-ACE5-3CA13CAF8396}" type="pres">
      <dgm:prSet presAssocID="{EC69D35E-7D92-480B-A98B-1916C775B9E0}" presName="parentText" presStyleLbl="node1" presStyleIdx="3" presStyleCnt="10">
        <dgm:presLayoutVars>
          <dgm:chMax val="0"/>
          <dgm:bulletEnabled val="1"/>
        </dgm:presLayoutVars>
      </dgm:prSet>
      <dgm:spPr/>
    </dgm:pt>
    <dgm:pt modelId="{74279D61-9CB4-4B25-ADB7-BFA6AED31C46}" type="pres">
      <dgm:prSet presAssocID="{94AD2591-E7B3-4F47-9C3F-EE0788C23BB8}" presName="spacer" presStyleCnt="0"/>
      <dgm:spPr/>
    </dgm:pt>
    <dgm:pt modelId="{F662A574-6362-40B9-9001-E55CD6409F20}" type="pres">
      <dgm:prSet presAssocID="{07A46562-9F08-4A1C-9987-143D5870A544}" presName="parentText" presStyleLbl="node1" presStyleIdx="4" presStyleCnt="10">
        <dgm:presLayoutVars>
          <dgm:chMax val="0"/>
          <dgm:bulletEnabled val="1"/>
        </dgm:presLayoutVars>
      </dgm:prSet>
      <dgm:spPr/>
    </dgm:pt>
    <dgm:pt modelId="{3FA09AD1-3602-4EAD-AF02-977C8F82621D}" type="pres">
      <dgm:prSet presAssocID="{49FBF43D-BD7C-4468-AB41-0E804936F08F}" presName="spacer" presStyleCnt="0"/>
      <dgm:spPr/>
    </dgm:pt>
    <dgm:pt modelId="{55ADDCDF-890A-48D4-8C09-C9C6F885E2FC}" type="pres">
      <dgm:prSet presAssocID="{D85F08B6-AE45-4DC0-800B-0134B434D171}" presName="parentText" presStyleLbl="node1" presStyleIdx="5" presStyleCnt="10">
        <dgm:presLayoutVars>
          <dgm:chMax val="0"/>
          <dgm:bulletEnabled val="1"/>
        </dgm:presLayoutVars>
      </dgm:prSet>
      <dgm:spPr/>
    </dgm:pt>
    <dgm:pt modelId="{EC81627F-D90A-4D63-8749-C81733152DBC}" type="pres">
      <dgm:prSet presAssocID="{CF82D30C-03BA-40E4-9FD8-22A145FEC679}" presName="spacer" presStyleCnt="0"/>
      <dgm:spPr/>
    </dgm:pt>
    <dgm:pt modelId="{809AFE76-81F5-48F3-B4FF-776FE1243D1F}" type="pres">
      <dgm:prSet presAssocID="{BA386895-63B8-47AD-BAD8-B5488C9B9C5C}" presName="parentText" presStyleLbl="node1" presStyleIdx="6" presStyleCnt="10">
        <dgm:presLayoutVars>
          <dgm:chMax val="0"/>
          <dgm:bulletEnabled val="1"/>
        </dgm:presLayoutVars>
      </dgm:prSet>
      <dgm:spPr/>
    </dgm:pt>
    <dgm:pt modelId="{83089B4E-01E9-4286-AA43-A653CF97C204}" type="pres">
      <dgm:prSet presAssocID="{470A26A1-F16A-454D-8802-B3EE17CA258F}" presName="spacer" presStyleCnt="0"/>
      <dgm:spPr/>
    </dgm:pt>
    <dgm:pt modelId="{8A963876-F62F-47F1-BBA6-131208DFB96E}" type="pres">
      <dgm:prSet presAssocID="{F3BF18A8-DB52-4DE8-917C-C568CD8D6566}" presName="parentText" presStyleLbl="node1" presStyleIdx="7" presStyleCnt="10">
        <dgm:presLayoutVars>
          <dgm:chMax val="0"/>
          <dgm:bulletEnabled val="1"/>
        </dgm:presLayoutVars>
      </dgm:prSet>
      <dgm:spPr/>
    </dgm:pt>
    <dgm:pt modelId="{EEF01C61-5FC4-4931-9CC1-72AA7043B6FD}" type="pres">
      <dgm:prSet presAssocID="{5FF5CAD4-8A40-4CBC-8558-AA13FD6AF363}" presName="spacer" presStyleCnt="0"/>
      <dgm:spPr/>
    </dgm:pt>
    <dgm:pt modelId="{35F10611-2D80-49BD-BF75-B35382ED4D2D}" type="pres">
      <dgm:prSet presAssocID="{10266EF4-99D9-4EBA-9464-C2BAB46F3275}" presName="parentText" presStyleLbl="node1" presStyleIdx="8" presStyleCnt="10">
        <dgm:presLayoutVars>
          <dgm:chMax val="0"/>
          <dgm:bulletEnabled val="1"/>
        </dgm:presLayoutVars>
      </dgm:prSet>
      <dgm:spPr/>
    </dgm:pt>
    <dgm:pt modelId="{C48CC379-4525-46BC-8C6A-BC13C0E4DAE2}" type="pres">
      <dgm:prSet presAssocID="{9CD2BDA9-E9AC-4B41-86DA-A7D04F057408}" presName="spacer" presStyleCnt="0"/>
      <dgm:spPr/>
    </dgm:pt>
    <dgm:pt modelId="{AC5990C9-5D52-461E-A440-DEA8F0E9BBEA}" type="pres">
      <dgm:prSet presAssocID="{C4DCC5A5-3592-4EDE-999D-005200CDDD7E}" presName="parentText" presStyleLbl="node1" presStyleIdx="9" presStyleCnt="10">
        <dgm:presLayoutVars>
          <dgm:chMax val="0"/>
          <dgm:bulletEnabled val="1"/>
        </dgm:presLayoutVars>
      </dgm:prSet>
      <dgm:spPr/>
    </dgm:pt>
  </dgm:ptLst>
  <dgm:cxnLst>
    <dgm:cxn modelId="{CA029800-DB16-4825-AD3A-F839A25FA120}" srcId="{DA2114D6-102C-4D9E-9208-7FE49F406741}" destId="{10266EF4-99D9-4EBA-9464-C2BAB46F3275}" srcOrd="8" destOrd="0" parTransId="{1D7206AF-6690-452E-8BB0-704BCE80FF94}" sibTransId="{9CD2BDA9-E9AC-4B41-86DA-A7D04F057408}"/>
    <dgm:cxn modelId="{4FF1470B-AA9C-4AE0-87AA-1604C6D21653}" srcId="{DA2114D6-102C-4D9E-9208-7FE49F406741}" destId="{D85F08B6-AE45-4DC0-800B-0134B434D171}" srcOrd="5" destOrd="0" parTransId="{7E86B5EC-63E9-485F-A3AD-4E3A76E8D93D}" sibTransId="{CF82D30C-03BA-40E4-9FD8-22A145FEC679}"/>
    <dgm:cxn modelId="{9C8CE00C-1F60-41AD-B083-AAA79CEFE882}" srcId="{DA2114D6-102C-4D9E-9208-7FE49F406741}" destId="{07A46562-9F08-4A1C-9987-143D5870A544}" srcOrd="4" destOrd="0" parTransId="{24169AD4-364E-4002-9A0D-C3A990F56465}" sibTransId="{49FBF43D-BD7C-4468-AB41-0E804936F08F}"/>
    <dgm:cxn modelId="{915DCE27-A32E-4900-ABA9-84C460317101}" srcId="{DA2114D6-102C-4D9E-9208-7FE49F406741}" destId="{F3BF18A8-DB52-4DE8-917C-C568CD8D6566}" srcOrd="7" destOrd="0" parTransId="{4600ED3A-5DC3-4482-A9E0-27EE254703ED}" sibTransId="{5FF5CAD4-8A40-4CBC-8558-AA13FD6AF363}"/>
    <dgm:cxn modelId="{4B137535-F2F3-4B53-826C-A35BC966968F}" type="presOf" srcId="{EC69D35E-7D92-480B-A98B-1916C775B9E0}" destId="{2C8A11B9-FFBE-4EB7-ACE5-3CA13CAF8396}" srcOrd="0" destOrd="0" presId="urn:microsoft.com/office/officeart/2005/8/layout/vList2"/>
    <dgm:cxn modelId="{9178FE3F-D755-407B-8C48-3BD75BE4A0DD}" type="presOf" srcId="{9DAB98D0-955B-4B7F-803D-69F858F4D4C0}" destId="{7039C58A-06E1-4095-B660-E5D51E736B90}" srcOrd="0" destOrd="0" presId="urn:microsoft.com/office/officeart/2005/8/layout/vList2"/>
    <dgm:cxn modelId="{A3330B41-1981-4139-8739-39D2C4745293}" type="presOf" srcId="{10266EF4-99D9-4EBA-9464-C2BAB46F3275}" destId="{35F10611-2D80-49BD-BF75-B35382ED4D2D}" srcOrd="0" destOrd="0" presId="urn:microsoft.com/office/officeart/2005/8/layout/vList2"/>
    <dgm:cxn modelId="{8DC34862-AA47-4EB1-8E33-19D352061AFE}" srcId="{DA2114D6-102C-4D9E-9208-7FE49F406741}" destId="{EC69D35E-7D92-480B-A98B-1916C775B9E0}" srcOrd="3" destOrd="0" parTransId="{109C7D45-F0D4-4ECD-BED3-A7584EBDEE39}" sibTransId="{94AD2591-E7B3-4F47-9C3F-EE0788C23BB8}"/>
    <dgm:cxn modelId="{06495C44-076C-453A-B97E-C4108902CC45}" srcId="{DA2114D6-102C-4D9E-9208-7FE49F406741}" destId="{6CA7ADFB-31A6-4AA4-8132-B6501B44DB2E}" srcOrd="1" destOrd="0" parTransId="{EF887111-2BD3-448B-BEE4-631E207AF2F0}" sibTransId="{65E1C0A2-F09E-43EC-81FC-C1666EC05A93}"/>
    <dgm:cxn modelId="{21F18445-B798-4A59-983D-2773A792A123}" srcId="{DA2114D6-102C-4D9E-9208-7FE49F406741}" destId="{BA386895-63B8-47AD-BAD8-B5488C9B9C5C}" srcOrd="6" destOrd="0" parTransId="{FF1508B8-1D21-4788-AC4A-26AC19E65651}" sibTransId="{470A26A1-F16A-454D-8802-B3EE17CA258F}"/>
    <dgm:cxn modelId="{B68F016E-94DA-49E9-851A-F77AF09D17B6}" type="presOf" srcId="{BA386895-63B8-47AD-BAD8-B5488C9B9C5C}" destId="{809AFE76-81F5-48F3-B4FF-776FE1243D1F}" srcOrd="0" destOrd="0" presId="urn:microsoft.com/office/officeart/2005/8/layout/vList2"/>
    <dgm:cxn modelId="{CC0E1B77-5C54-4B8E-8F7B-A995566F0198}" type="presOf" srcId="{DA2114D6-102C-4D9E-9208-7FE49F406741}" destId="{61192A25-3E93-4D62-A6FC-99A0F6309DDB}" srcOrd="0" destOrd="0" presId="urn:microsoft.com/office/officeart/2005/8/layout/vList2"/>
    <dgm:cxn modelId="{B97EA48E-8F94-469F-8F55-C9838A6C6E82}" type="presOf" srcId="{F3BF18A8-DB52-4DE8-917C-C568CD8D6566}" destId="{8A963876-F62F-47F1-BBA6-131208DFB96E}" srcOrd="0" destOrd="0" presId="urn:microsoft.com/office/officeart/2005/8/layout/vList2"/>
    <dgm:cxn modelId="{4132E38F-D687-496B-B6BC-3E2B8F82AE9F}" type="presOf" srcId="{D85F08B6-AE45-4DC0-800B-0134B434D171}" destId="{55ADDCDF-890A-48D4-8C09-C9C6F885E2FC}" srcOrd="0" destOrd="0" presId="urn:microsoft.com/office/officeart/2005/8/layout/vList2"/>
    <dgm:cxn modelId="{211DDE94-D280-4AB8-ADC5-4C8A05D27ED2}" type="presOf" srcId="{6CA7ADFB-31A6-4AA4-8132-B6501B44DB2E}" destId="{1C6E396B-808D-4F64-95BA-16630FF60217}" srcOrd="0" destOrd="0" presId="urn:microsoft.com/office/officeart/2005/8/layout/vList2"/>
    <dgm:cxn modelId="{F05BA597-2D1C-4C85-85B7-498A6B813CBD}" srcId="{DA2114D6-102C-4D9E-9208-7FE49F406741}" destId="{C4DCC5A5-3592-4EDE-999D-005200CDDD7E}" srcOrd="9" destOrd="0" parTransId="{82414C25-C989-41E6-AD8A-A536FE3ABC75}" sibTransId="{1A5016F4-177D-424B-88A8-CA50378D1C5D}"/>
    <dgm:cxn modelId="{489ABB98-8388-4CCE-9538-DBFA88994E0E}" srcId="{DA2114D6-102C-4D9E-9208-7FE49F406741}" destId="{9DAB98D0-955B-4B7F-803D-69F858F4D4C0}" srcOrd="2" destOrd="0" parTransId="{61D5CDE3-36F6-49DA-A807-8F0CE6813AEB}" sibTransId="{32452BD3-1AD2-42FD-8EA6-063F7864709A}"/>
    <dgm:cxn modelId="{062882A7-95E9-4623-BC9A-7304931F2655}" type="presOf" srcId="{C4DCC5A5-3592-4EDE-999D-005200CDDD7E}" destId="{AC5990C9-5D52-461E-A440-DEA8F0E9BBEA}" srcOrd="0" destOrd="0" presId="urn:microsoft.com/office/officeart/2005/8/layout/vList2"/>
    <dgm:cxn modelId="{846E6AB4-174F-4EC6-81EF-294902AC66D4}" type="presOf" srcId="{07A46562-9F08-4A1C-9987-143D5870A544}" destId="{F662A574-6362-40B9-9001-E55CD6409F20}" srcOrd="0" destOrd="0" presId="urn:microsoft.com/office/officeart/2005/8/layout/vList2"/>
    <dgm:cxn modelId="{48835DD0-2201-4EFE-96A4-C37BE97E703E}" type="presOf" srcId="{CFF7AA03-5A27-484F-B977-1E3265FC6516}" destId="{098D6A05-B68B-40F5-8423-07963DB8A562}" srcOrd="0" destOrd="0" presId="urn:microsoft.com/office/officeart/2005/8/layout/vList2"/>
    <dgm:cxn modelId="{4A3BABF4-F70F-4D25-8F8C-255FDB27AE89}" srcId="{DA2114D6-102C-4D9E-9208-7FE49F406741}" destId="{CFF7AA03-5A27-484F-B977-1E3265FC6516}" srcOrd="0" destOrd="0" parTransId="{B25BE75D-BB1D-42BF-8C8D-5C7560C18F1C}" sibTransId="{4B20A24C-FD50-40B8-8574-0EC8127BD7CC}"/>
    <dgm:cxn modelId="{D96CCD7E-41B6-48BC-BA4A-9BD3C9B43BF4}" type="presParOf" srcId="{61192A25-3E93-4D62-A6FC-99A0F6309DDB}" destId="{098D6A05-B68B-40F5-8423-07963DB8A562}" srcOrd="0" destOrd="0" presId="urn:microsoft.com/office/officeart/2005/8/layout/vList2"/>
    <dgm:cxn modelId="{7DDEA0D9-3743-44B9-9063-D8BE4CEE17DD}" type="presParOf" srcId="{61192A25-3E93-4D62-A6FC-99A0F6309DDB}" destId="{91B0CE65-E129-432E-9155-FB2A02B031F9}" srcOrd="1" destOrd="0" presId="urn:microsoft.com/office/officeart/2005/8/layout/vList2"/>
    <dgm:cxn modelId="{05120AA3-D670-49CA-9ACF-ECE4136ED131}" type="presParOf" srcId="{61192A25-3E93-4D62-A6FC-99A0F6309DDB}" destId="{1C6E396B-808D-4F64-95BA-16630FF60217}" srcOrd="2" destOrd="0" presId="urn:microsoft.com/office/officeart/2005/8/layout/vList2"/>
    <dgm:cxn modelId="{310231DA-44BC-46C0-A51B-FD05CB7E1A60}" type="presParOf" srcId="{61192A25-3E93-4D62-A6FC-99A0F6309DDB}" destId="{FBD99B84-2C9A-45EF-B0EE-F000D20011CD}" srcOrd="3" destOrd="0" presId="urn:microsoft.com/office/officeart/2005/8/layout/vList2"/>
    <dgm:cxn modelId="{9EF00D8E-EDDC-4BD9-A483-8EDDA11B3BA0}" type="presParOf" srcId="{61192A25-3E93-4D62-A6FC-99A0F6309DDB}" destId="{7039C58A-06E1-4095-B660-E5D51E736B90}" srcOrd="4" destOrd="0" presId="urn:microsoft.com/office/officeart/2005/8/layout/vList2"/>
    <dgm:cxn modelId="{A75E4543-8255-43E5-B708-FB940D037CA8}" type="presParOf" srcId="{61192A25-3E93-4D62-A6FC-99A0F6309DDB}" destId="{D060A5E2-D5B8-41D8-AF69-47F024765EFB}" srcOrd="5" destOrd="0" presId="urn:microsoft.com/office/officeart/2005/8/layout/vList2"/>
    <dgm:cxn modelId="{0B315894-8C70-4A62-A9CF-385A28496B53}" type="presParOf" srcId="{61192A25-3E93-4D62-A6FC-99A0F6309DDB}" destId="{2C8A11B9-FFBE-4EB7-ACE5-3CA13CAF8396}" srcOrd="6" destOrd="0" presId="urn:microsoft.com/office/officeart/2005/8/layout/vList2"/>
    <dgm:cxn modelId="{99168B90-27B9-4F33-9468-2F87DA008D37}" type="presParOf" srcId="{61192A25-3E93-4D62-A6FC-99A0F6309DDB}" destId="{74279D61-9CB4-4B25-ADB7-BFA6AED31C46}" srcOrd="7" destOrd="0" presId="urn:microsoft.com/office/officeart/2005/8/layout/vList2"/>
    <dgm:cxn modelId="{FE66614B-18FE-43B2-AFC7-FFF4E1CDDAA5}" type="presParOf" srcId="{61192A25-3E93-4D62-A6FC-99A0F6309DDB}" destId="{F662A574-6362-40B9-9001-E55CD6409F20}" srcOrd="8" destOrd="0" presId="urn:microsoft.com/office/officeart/2005/8/layout/vList2"/>
    <dgm:cxn modelId="{91E51A94-277E-4B61-AB04-AE64B7154191}" type="presParOf" srcId="{61192A25-3E93-4D62-A6FC-99A0F6309DDB}" destId="{3FA09AD1-3602-4EAD-AF02-977C8F82621D}" srcOrd="9" destOrd="0" presId="urn:microsoft.com/office/officeart/2005/8/layout/vList2"/>
    <dgm:cxn modelId="{1D59D01D-963A-4864-A4DE-259BC70AED7F}" type="presParOf" srcId="{61192A25-3E93-4D62-A6FC-99A0F6309DDB}" destId="{55ADDCDF-890A-48D4-8C09-C9C6F885E2FC}" srcOrd="10" destOrd="0" presId="urn:microsoft.com/office/officeart/2005/8/layout/vList2"/>
    <dgm:cxn modelId="{2F75491B-1A92-4EF0-A0BD-995D5A2308F6}" type="presParOf" srcId="{61192A25-3E93-4D62-A6FC-99A0F6309DDB}" destId="{EC81627F-D90A-4D63-8749-C81733152DBC}" srcOrd="11" destOrd="0" presId="urn:microsoft.com/office/officeart/2005/8/layout/vList2"/>
    <dgm:cxn modelId="{17DCFBF7-19B5-41F0-A991-482FBD7FC4B3}" type="presParOf" srcId="{61192A25-3E93-4D62-A6FC-99A0F6309DDB}" destId="{809AFE76-81F5-48F3-B4FF-776FE1243D1F}" srcOrd="12" destOrd="0" presId="urn:microsoft.com/office/officeart/2005/8/layout/vList2"/>
    <dgm:cxn modelId="{10E68DDF-CE10-4A21-AFAB-1D54208FED75}" type="presParOf" srcId="{61192A25-3E93-4D62-A6FC-99A0F6309DDB}" destId="{83089B4E-01E9-4286-AA43-A653CF97C204}" srcOrd="13" destOrd="0" presId="urn:microsoft.com/office/officeart/2005/8/layout/vList2"/>
    <dgm:cxn modelId="{62558094-DAEF-4B6F-AB0B-FA41065BCBE9}" type="presParOf" srcId="{61192A25-3E93-4D62-A6FC-99A0F6309DDB}" destId="{8A963876-F62F-47F1-BBA6-131208DFB96E}" srcOrd="14" destOrd="0" presId="urn:microsoft.com/office/officeart/2005/8/layout/vList2"/>
    <dgm:cxn modelId="{9BC9F5FE-5E76-46AF-BADB-0AE7A5EE061F}" type="presParOf" srcId="{61192A25-3E93-4D62-A6FC-99A0F6309DDB}" destId="{EEF01C61-5FC4-4931-9CC1-72AA7043B6FD}" srcOrd="15" destOrd="0" presId="urn:microsoft.com/office/officeart/2005/8/layout/vList2"/>
    <dgm:cxn modelId="{570C5ABA-56DB-4D40-BA0A-9A2ACE97C8DE}" type="presParOf" srcId="{61192A25-3E93-4D62-A6FC-99A0F6309DDB}" destId="{35F10611-2D80-49BD-BF75-B35382ED4D2D}" srcOrd="16" destOrd="0" presId="urn:microsoft.com/office/officeart/2005/8/layout/vList2"/>
    <dgm:cxn modelId="{7D60AB29-C935-4A8F-B4B4-1F3B848200AE}" type="presParOf" srcId="{61192A25-3E93-4D62-A6FC-99A0F6309DDB}" destId="{C48CC379-4525-46BC-8C6A-BC13C0E4DAE2}" srcOrd="17" destOrd="0" presId="urn:microsoft.com/office/officeart/2005/8/layout/vList2"/>
    <dgm:cxn modelId="{BE6A2BBB-1FDB-42B5-BD37-D0B492C4A44D}" type="presParOf" srcId="{61192A25-3E93-4D62-A6FC-99A0F6309DDB}" destId="{AC5990C9-5D52-461E-A440-DEA8F0E9BBEA}" srcOrd="1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D45F9A-6FDA-4868-9FBD-1A387D76A45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2B7679-BF0E-408C-9988-50DCD346982E}">
      <dgm:prSet/>
      <dgm:spPr/>
      <dgm:t>
        <a:bodyPr/>
        <a:lstStyle/>
        <a:p>
          <a:pPr>
            <a:lnSpc>
              <a:spcPct val="100000"/>
            </a:lnSpc>
            <a:defRPr cap="all"/>
          </a:pPr>
          <a:r>
            <a:rPr lang="en-US" dirty="0"/>
            <a:t>Adversarial Loss</a:t>
          </a:r>
        </a:p>
      </dgm:t>
    </dgm:pt>
    <dgm:pt modelId="{FFAB042C-0BB2-4CB8-B700-C74CA07EDD46}" type="parTrans" cxnId="{76C851A8-8DF3-4799-9D1C-341623FFA179}">
      <dgm:prSet/>
      <dgm:spPr/>
      <dgm:t>
        <a:bodyPr/>
        <a:lstStyle/>
        <a:p>
          <a:endParaRPr lang="en-US"/>
        </a:p>
      </dgm:t>
    </dgm:pt>
    <dgm:pt modelId="{8DB4D99A-E396-4B39-944B-69DB86FA7336}" type="sibTrans" cxnId="{76C851A8-8DF3-4799-9D1C-341623FFA179}">
      <dgm:prSet/>
      <dgm:spPr/>
      <dgm:t>
        <a:bodyPr/>
        <a:lstStyle/>
        <a:p>
          <a:pPr>
            <a:lnSpc>
              <a:spcPct val="100000"/>
            </a:lnSpc>
          </a:pPr>
          <a:endParaRPr lang="en-US"/>
        </a:p>
      </dgm:t>
    </dgm:pt>
    <dgm:pt modelId="{681DFCA4-C2AD-46CC-9F2F-89FE7036BC01}">
      <dgm:prSet/>
      <dgm:spPr/>
      <dgm:t>
        <a:bodyPr/>
        <a:lstStyle/>
        <a:p>
          <a:pPr>
            <a:lnSpc>
              <a:spcPct val="100000"/>
            </a:lnSpc>
            <a:defRPr cap="all"/>
          </a:pPr>
          <a:r>
            <a:rPr lang="en-US" dirty="0"/>
            <a:t>Cycle Consistence Loss</a:t>
          </a:r>
        </a:p>
      </dgm:t>
    </dgm:pt>
    <dgm:pt modelId="{9E6C3941-86CE-443F-891F-6A7DEBB04F0C}" type="parTrans" cxnId="{E318A657-B970-43E1-AAEB-A69228B301BD}">
      <dgm:prSet/>
      <dgm:spPr/>
      <dgm:t>
        <a:bodyPr/>
        <a:lstStyle/>
        <a:p>
          <a:endParaRPr lang="en-US"/>
        </a:p>
      </dgm:t>
    </dgm:pt>
    <dgm:pt modelId="{A45A76C3-970C-40A0-B97C-5B990AF5AF71}" type="sibTrans" cxnId="{E318A657-B970-43E1-AAEB-A69228B301BD}">
      <dgm:prSet/>
      <dgm:spPr/>
      <dgm:t>
        <a:bodyPr/>
        <a:lstStyle/>
        <a:p>
          <a:pPr>
            <a:lnSpc>
              <a:spcPct val="100000"/>
            </a:lnSpc>
          </a:pPr>
          <a:endParaRPr lang="en-US"/>
        </a:p>
      </dgm:t>
    </dgm:pt>
    <dgm:pt modelId="{C5C2BBF0-3F50-45C1-B00C-657A1245BC2F}">
      <dgm:prSet/>
      <dgm:spPr/>
      <dgm:t>
        <a:bodyPr/>
        <a:lstStyle/>
        <a:p>
          <a:pPr>
            <a:lnSpc>
              <a:spcPct val="100000"/>
            </a:lnSpc>
            <a:defRPr cap="all"/>
          </a:pPr>
          <a:r>
            <a:rPr lang="en-US" dirty="0"/>
            <a:t>Full objective loss</a:t>
          </a:r>
          <a:endParaRPr lang="en-US" altLang="zh-CN" dirty="0"/>
        </a:p>
      </dgm:t>
    </dgm:pt>
    <dgm:pt modelId="{6EACEE12-DEE8-4455-B2B3-889CD32CA194}" type="parTrans" cxnId="{D2E5B80C-32E7-4E4B-97C9-4442E3C7994A}">
      <dgm:prSet/>
      <dgm:spPr/>
      <dgm:t>
        <a:bodyPr/>
        <a:lstStyle/>
        <a:p>
          <a:endParaRPr lang="en-US"/>
        </a:p>
      </dgm:t>
    </dgm:pt>
    <dgm:pt modelId="{9C66C8E5-2E30-45DE-83CC-67214C9DDBC6}" type="sibTrans" cxnId="{D2E5B80C-32E7-4E4B-97C9-4442E3C7994A}">
      <dgm:prSet/>
      <dgm:spPr/>
      <dgm:t>
        <a:bodyPr/>
        <a:lstStyle/>
        <a:p>
          <a:pPr>
            <a:lnSpc>
              <a:spcPct val="100000"/>
            </a:lnSpc>
          </a:pPr>
          <a:endParaRPr lang="en-US"/>
        </a:p>
      </dgm:t>
    </dgm:pt>
    <dgm:pt modelId="{EC7B69F5-D282-433A-B2CE-002890EE4598}">
      <dgm:prSet/>
      <dgm:spPr/>
      <dgm:t>
        <a:bodyPr/>
        <a:lstStyle/>
        <a:p>
          <a:pPr>
            <a:lnSpc>
              <a:spcPct val="100000"/>
            </a:lnSpc>
          </a:pPr>
          <a:r>
            <a:rPr lang="en-US" altLang="zh-CN" dirty="0"/>
            <a:t>Identity Loss</a:t>
          </a:r>
          <a:endParaRPr lang="en-US" dirty="0"/>
        </a:p>
      </dgm:t>
    </dgm:pt>
    <dgm:pt modelId="{0E18A0EE-8248-48CC-910F-3F7934C6DB2E}" type="sibTrans" cxnId="{CC4B8AD3-2C52-472C-82DC-F1DB86EBCF3F}">
      <dgm:prSet/>
      <dgm:spPr/>
      <dgm:t>
        <a:bodyPr/>
        <a:lstStyle/>
        <a:p>
          <a:endParaRPr lang="en-US"/>
        </a:p>
      </dgm:t>
    </dgm:pt>
    <dgm:pt modelId="{1BD46B0B-378B-4072-800B-2B0B95883AAB}" type="parTrans" cxnId="{CC4B8AD3-2C52-472C-82DC-F1DB86EBCF3F}">
      <dgm:prSet/>
      <dgm:spPr/>
      <dgm:t>
        <a:bodyPr/>
        <a:lstStyle/>
        <a:p>
          <a:endParaRPr lang="en-US"/>
        </a:p>
      </dgm:t>
    </dgm:pt>
    <dgm:pt modelId="{8F3D9794-6831-4E6A-8306-77F49A6AF0C2}" type="pres">
      <dgm:prSet presAssocID="{60D45F9A-6FDA-4868-9FBD-1A387D76A45E}" presName="root" presStyleCnt="0">
        <dgm:presLayoutVars>
          <dgm:dir/>
          <dgm:resizeHandles val="exact"/>
        </dgm:presLayoutVars>
      </dgm:prSet>
      <dgm:spPr/>
    </dgm:pt>
    <dgm:pt modelId="{EE0FEBD5-06BF-46EC-9C31-775404221F26}" type="pres">
      <dgm:prSet presAssocID="{142B7679-BF0E-408C-9988-50DCD346982E}" presName="compNode" presStyleCnt="0"/>
      <dgm:spPr/>
    </dgm:pt>
    <dgm:pt modelId="{3653DB6A-0297-400A-A090-103DAEE3A9C4}" type="pres">
      <dgm:prSet presAssocID="{142B7679-BF0E-408C-9988-50DCD346982E}" presName="iconBgRect" presStyleLbl="bgShp" presStyleIdx="0" presStyleCnt="4"/>
      <dgm:spPr/>
    </dgm:pt>
    <dgm:pt modelId="{48B3752F-7804-4CB1-988D-08C96120A322}" type="pres">
      <dgm:prSet presAssocID="{142B7679-BF0E-408C-9988-50DCD34698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D6DF16DA-83B3-4E7D-A046-98DA58B14B6E}" type="pres">
      <dgm:prSet presAssocID="{142B7679-BF0E-408C-9988-50DCD346982E}" presName="spaceRect" presStyleCnt="0"/>
      <dgm:spPr/>
    </dgm:pt>
    <dgm:pt modelId="{A7FFA9CF-F72C-43EA-8016-508B4EAC9FE5}" type="pres">
      <dgm:prSet presAssocID="{142B7679-BF0E-408C-9988-50DCD346982E}" presName="textRect" presStyleLbl="revTx" presStyleIdx="0" presStyleCnt="4">
        <dgm:presLayoutVars>
          <dgm:chMax val="1"/>
          <dgm:chPref val="1"/>
        </dgm:presLayoutVars>
      </dgm:prSet>
      <dgm:spPr/>
    </dgm:pt>
    <dgm:pt modelId="{0CCC0CBF-2E04-4E77-8DFB-FE7EB41E3F29}" type="pres">
      <dgm:prSet presAssocID="{8DB4D99A-E396-4B39-944B-69DB86FA7336}" presName="sibTrans" presStyleCnt="0"/>
      <dgm:spPr/>
    </dgm:pt>
    <dgm:pt modelId="{59EA8113-71F7-4F9C-AD65-3331F38B344D}" type="pres">
      <dgm:prSet presAssocID="{681DFCA4-C2AD-46CC-9F2F-89FE7036BC01}" presName="compNode" presStyleCnt="0"/>
      <dgm:spPr/>
    </dgm:pt>
    <dgm:pt modelId="{A1BCA1B4-0B24-4EB9-9AD7-858DED2F6FF1}" type="pres">
      <dgm:prSet presAssocID="{681DFCA4-C2AD-46CC-9F2F-89FE7036BC01}" presName="iconBgRect" presStyleLbl="bgShp" presStyleIdx="1" presStyleCnt="4"/>
      <dgm:spPr/>
    </dgm:pt>
    <dgm:pt modelId="{76ECACA5-1BE0-46E3-9697-E6EC6F7D07CD}" type="pres">
      <dgm:prSet presAssocID="{681DFCA4-C2AD-46CC-9F2F-89FE7036BC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9F9DA578-EC48-40CF-9590-4A465E8FED82}" type="pres">
      <dgm:prSet presAssocID="{681DFCA4-C2AD-46CC-9F2F-89FE7036BC01}" presName="spaceRect" presStyleCnt="0"/>
      <dgm:spPr/>
    </dgm:pt>
    <dgm:pt modelId="{843CED0D-9937-4BF8-B578-4C66375EC167}" type="pres">
      <dgm:prSet presAssocID="{681DFCA4-C2AD-46CC-9F2F-89FE7036BC01}" presName="textRect" presStyleLbl="revTx" presStyleIdx="1" presStyleCnt="4">
        <dgm:presLayoutVars>
          <dgm:chMax val="1"/>
          <dgm:chPref val="1"/>
        </dgm:presLayoutVars>
      </dgm:prSet>
      <dgm:spPr/>
    </dgm:pt>
    <dgm:pt modelId="{8F58DC47-3948-4217-B798-5C0BBDBF1384}" type="pres">
      <dgm:prSet presAssocID="{A45A76C3-970C-40A0-B97C-5B990AF5AF71}" presName="sibTrans" presStyleCnt="0"/>
      <dgm:spPr/>
    </dgm:pt>
    <dgm:pt modelId="{40998034-ED0B-4818-A19C-875ECBDBCF3A}" type="pres">
      <dgm:prSet presAssocID="{EC7B69F5-D282-433A-B2CE-002890EE4598}" presName="compNode" presStyleCnt="0"/>
      <dgm:spPr/>
    </dgm:pt>
    <dgm:pt modelId="{5548FBE9-14F2-49AF-A2F6-2B77283D5C60}" type="pres">
      <dgm:prSet presAssocID="{EC7B69F5-D282-433A-B2CE-002890EE4598}" presName="iconBgRect" presStyleLbl="bgShp" presStyleIdx="2" presStyleCnt="4"/>
      <dgm:spPr/>
    </dgm:pt>
    <dgm:pt modelId="{BB7CFBB3-38A0-4F89-89A3-B56D24F7E35B}" type="pres">
      <dgm:prSet presAssocID="{EC7B69F5-D282-433A-B2CE-002890EE459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C978E127-B9CE-44B5-816D-389056E10E35}" type="pres">
      <dgm:prSet presAssocID="{EC7B69F5-D282-433A-B2CE-002890EE4598}" presName="spaceRect" presStyleCnt="0"/>
      <dgm:spPr/>
    </dgm:pt>
    <dgm:pt modelId="{A867CE7E-3E49-498F-A813-9EFE50EE09EC}" type="pres">
      <dgm:prSet presAssocID="{EC7B69F5-D282-433A-B2CE-002890EE4598}" presName="textRect" presStyleLbl="revTx" presStyleIdx="2" presStyleCnt="4">
        <dgm:presLayoutVars>
          <dgm:chMax val="1"/>
          <dgm:chPref val="1"/>
        </dgm:presLayoutVars>
      </dgm:prSet>
      <dgm:spPr/>
    </dgm:pt>
    <dgm:pt modelId="{D84D8DF6-6E2E-4FAA-8AB1-A9BBCB170631}" type="pres">
      <dgm:prSet presAssocID="{0E18A0EE-8248-48CC-910F-3F7934C6DB2E}" presName="sibTrans" presStyleCnt="0"/>
      <dgm:spPr/>
    </dgm:pt>
    <dgm:pt modelId="{23395421-7449-4AD8-B776-453A19A81D24}" type="pres">
      <dgm:prSet presAssocID="{C5C2BBF0-3F50-45C1-B00C-657A1245BC2F}" presName="compNode" presStyleCnt="0"/>
      <dgm:spPr/>
    </dgm:pt>
    <dgm:pt modelId="{CC5E0840-CEE6-402C-97B6-154AD8DD67EF}" type="pres">
      <dgm:prSet presAssocID="{C5C2BBF0-3F50-45C1-B00C-657A1245BC2F}" presName="iconBgRect" presStyleLbl="bgShp" presStyleIdx="3" presStyleCnt="4"/>
      <dgm:spPr/>
    </dgm:pt>
    <dgm:pt modelId="{3EADA46C-7CF3-4943-BA7A-9E31D7D74461}" type="pres">
      <dgm:prSet presAssocID="{C5C2BBF0-3F50-45C1-B00C-657A1245BC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D8DF5617-7BF5-4BFF-9D11-B6FEC9904626}" type="pres">
      <dgm:prSet presAssocID="{C5C2BBF0-3F50-45C1-B00C-657A1245BC2F}" presName="spaceRect" presStyleCnt="0"/>
      <dgm:spPr/>
    </dgm:pt>
    <dgm:pt modelId="{D95318D8-E2E5-48E1-83A8-679B37075E23}" type="pres">
      <dgm:prSet presAssocID="{C5C2BBF0-3F50-45C1-B00C-657A1245BC2F}" presName="textRect" presStyleLbl="revTx" presStyleIdx="3" presStyleCnt="4">
        <dgm:presLayoutVars>
          <dgm:chMax val="1"/>
          <dgm:chPref val="1"/>
        </dgm:presLayoutVars>
      </dgm:prSet>
      <dgm:spPr/>
    </dgm:pt>
  </dgm:ptLst>
  <dgm:cxnLst>
    <dgm:cxn modelId="{D2E5B80C-32E7-4E4B-97C9-4442E3C7994A}" srcId="{60D45F9A-6FDA-4868-9FBD-1A387D76A45E}" destId="{C5C2BBF0-3F50-45C1-B00C-657A1245BC2F}" srcOrd="3" destOrd="0" parTransId="{6EACEE12-DEE8-4455-B2B3-889CD32CA194}" sibTransId="{9C66C8E5-2E30-45DE-83CC-67214C9DDBC6}"/>
    <dgm:cxn modelId="{F5D8833D-8FA4-4BCE-9AFC-9344AEDC12C0}" type="presOf" srcId="{C5C2BBF0-3F50-45C1-B00C-657A1245BC2F}" destId="{D95318D8-E2E5-48E1-83A8-679B37075E23}" srcOrd="0" destOrd="0" presId="urn:microsoft.com/office/officeart/2018/5/layout/IconCircleLabelList"/>
    <dgm:cxn modelId="{D9D20F6A-6EDC-4813-B931-5FA448BE9B47}" type="presOf" srcId="{EC7B69F5-D282-433A-B2CE-002890EE4598}" destId="{A867CE7E-3E49-498F-A813-9EFE50EE09EC}" srcOrd="0" destOrd="0" presId="urn:microsoft.com/office/officeart/2018/5/layout/IconCircleLabelList"/>
    <dgm:cxn modelId="{05C4D94D-13F2-4A4A-A431-785245EA4651}" type="presOf" srcId="{681DFCA4-C2AD-46CC-9F2F-89FE7036BC01}" destId="{843CED0D-9937-4BF8-B578-4C66375EC167}" srcOrd="0" destOrd="0" presId="urn:microsoft.com/office/officeart/2018/5/layout/IconCircleLabelList"/>
    <dgm:cxn modelId="{E318A657-B970-43E1-AAEB-A69228B301BD}" srcId="{60D45F9A-6FDA-4868-9FBD-1A387D76A45E}" destId="{681DFCA4-C2AD-46CC-9F2F-89FE7036BC01}" srcOrd="1" destOrd="0" parTransId="{9E6C3941-86CE-443F-891F-6A7DEBB04F0C}" sibTransId="{A45A76C3-970C-40A0-B97C-5B990AF5AF71}"/>
    <dgm:cxn modelId="{76C851A8-8DF3-4799-9D1C-341623FFA179}" srcId="{60D45F9A-6FDA-4868-9FBD-1A387D76A45E}" destId="{142B7679-BF0E-408C-9988-50DCD346982E}" srcOrd="0" destOrd="0" parTransId="{FFAB042C-0BB2-4CB8-B700-C74CA07EDD46}" sibTransId="{8DB4D99A-E396-4B39-944B-69DB86FA7336}"/>
    <dgm:cxn modelId="{CC4B8AD3-2C52-472C-82DC-F1DB86EBCF3F}" srcId="{60D45F9A-6FDA-4868-9FBD-1A387D76A45E}" destId="{EC7B69F5-D282-433A-B2CE-002890EE4598}" srcOrd="2" destOrd="0" parTransId="{1BD46B0B-378B-4072-800B-2B0B95883AAB}" sibTransId="{0E18A0EE-8248-48CC-910F-3F7934C6DB2E}"/>
    <dgm:cxn modelId="{F78C6BE4-A881-4FE5-8A7F-5F20A27CD8D8}" type="presOf" srcId="{142B7679-BF0E-408C-9988-50DCD346982E}" destId="{A7FFA9CF-F72C-43EA-8016-508B4EAC9FE5}" srcOrd="0" destOrd="0" presId="urn:microsoft.com/office/officeart/2018/5/layout/IconCircleLabelList"/>
    <dgm:cxn modelId="{DEC8F9F1-07C0-4319-88C6-7462AB7AB1EE}" type="presOf" srcId="{60D45F9A-6FDA-4868-9FBD-1A387D76A45E}" destId="{8F3D9794-6831-4E6A-8306-77F49A6AF0C2}" srcOrd="0" destOrd="0" presId="urn:microsoft.com/office/officeart/2018/5/layout/IconCircleLabelList"/>
    <dgm:cxn modelId="{C02E8E79-81AE-4749-98F7-B6BA7DD08C07}" type="presParOf" srcId="{8F3D9794-6831-4E6A-8306-77F49A6AF0C2}" destId="{EE0FEBD5-06BF-46EC-9C31-775404221F26}" srcOrd="0" destOrd="0" presId="urn:microsoft.com/office/officeart/2018/5/layout/IconCircleLabelList"/>
    <dgm:cxn modelId="{37240CBC-FF98-4235-8B2F-CC9D2F102D7F}" type="presParOf" srcId="{EE0FEBD5-06BF-46EC-9C31-775404221F26}" destId="{3653DB6A-0297-400A-A090-103DAEE3A9C4}" srcOrd="0" destOrd="0" presId="urn:microsoft.com/office/officeart/2018/5/layout/IconCircleLabelList"/>
    <dgm:cxn modelId="{B4852423-7AA0-4ED4-A015-A4EDEAFC9A21}" type="presParOf" srcId="{EE0FEBD5-06BF-46EC-9C31-775404221F26}" destId="{48B3752F-7804-4CB1-988D-08C96120A322}" srcOrd="1" destOrd="0" presId="urn:microsoft.com/office/officeart/2018/5/layout/IconCircleLabelList"/>
    <dgm:cxn modelId="{8C51BB99-B40E-458F-A370-90F58D850CFA}" type="presParOf" srcId="{EE0FEBD5-06BF-46EC-9C31-775404221F26}" destId="{D6DF16DA-83B3-4E7D-A046-98DA58B14B6E}" srcOrd="2" destOrd="0" presId="urn:microsoft.com/office/officeart/2018/5/layout/IconCircleLabelList"/>
    <dgm:cxn modelId="{019DC27B-9894-4034-A223-7AB88E4BD185}" type="presParOf" srcId="{EE0FEBD5-06BF-46EC-9C31-775404221F26}" destId="{A7FFA9CF-F72C-43EA-8016-508B4EAC9FE5}" srcOrd="3" destOrd="0" presId="urn:microsoft.com/office/officeart/2018/5/layout/IconCircleLabelList"/>
    <dgm:cxn modelId="{BE2604AE-93BC-49D1-AEA5-67F9FD1CFB5C}" type="presParOf" srcId="{8F3D9794-6831-4E6A-8306-77F49A6AF0C2}" destId="{0CCC0CBF-2E04-4E77-8DFB-FE7EB41E3F29}" srcOrd="1" destOrd="0" presId="urn:microsoft.com/office/officeart/2018/5/layout/IconCircleLabelList"/>
    <dgm:cxn modelId="{8BEBC7D0-24F7-4C35-A3CB-E193E750718A}" type="presParOf" srcId="{8F3D9794-6831-4E6A-8306-77F49A6AF0C2}" destId="{59EA8113-71F7-4F9C-AD65-3331F38B344D}" srcOrd="2" destOrd="0" presId="urn:microsoft.com/office/officeart/2018/5/layout/IconCircleLabelList"/>
    <dgm:cxn modelId="{CA8084B3-5C13-462D-B8E8-4A058E1DFBAA}" type="presParOf" srcId="{59EA8113-71F7-4F9C-AD65-3331F38B344D}" destId="{A1BCA1B4-0B24-4EB9-9AD7-858DED2F6FF1}" srcOrd="0" destOrd="0" presId="urn:microsoft.com/office/officeart/2018/5/layout/IconCircleLabelList"/>
    <dgm:cxn modelId="{ECDECEC9-B8CB-4450-A913-FE324DDD572A}" type="presParOf" srcId="{59EA8113-71F7-4F9C-AD65-3331F38B344D}" destId="{76ECACA5-1BE0-46E3-9697-E6EC6F7D07CD}" srcOrd="1" destOrd="0" presId="urn:microsoft.com/office/officeart/2018/5/layout/IconCircleLabelList"/>
    <dgm:cxn modelId="{A9987C85-F1A6-40CE-A4E5-FC9A7854695C}" type="presParOf" srcId="{59EA8113-71F7-4F9C-AD65-3331F38B344D}" destId="{9F9DA578-EC48-40CF-9590-4A465E8FED82}" srcOrd="2" destOrd="0" presId="urn:microsoft.com/office/officeart/2018/5/layout/IconCircleLabelList"/>
    <dgm:cxn modelId="{558CF4D4-1518-4628-9DDC-2EA55CDF928E}" type="presParOf" srcId="{59EA8113-71F7-4F9C-AD65-3331F38B344D}" destId="{843CED0D-9937-4BF8-B578-4C66375EC167}" srcOrd="3" destOrd="0" presId="urn:microsoft.com/office/officeart/2018/5/layout/IconCircleLabelList"/>
    <dgm:cxn modelId="{8BABAE77-79F7-4B49-8ED2-A2E5E8D32A6B}" type="presParOf" srcId="{8F3D9794-6831-4E6A-8306-77F49A6AF0C2}" destId="{8F58DC47-3948-4217-B798-5C0BBDBF1384}" srcOrd="3" destOrd="0" presId="urn:microsoft.com/office/officeart/2018/5/layout/IconCircleLabelList"/>
    <dgm:cxn modelId="{28344E71-E87C-4629-9894-63C4FA5A8E6D}" type="presParOf" srcId="{8F3D9794-6831-4E6A-8306-77F49A6AF0C2}" destId="{40998034-ED0B-4818-A19C-875ECBDBCF3A}" srcOrd="4" destOrd="0" presId="urn:microsoft.com/office/officeart/2018/5/layout/IconCircleLabelList"/>
    <dgm:cxn modelId="{D101DF0F-582F-4D8B-8F48-920795AF5571}" type="presParOf" srcId="{40998034-ED0B-4818-A19C-875ECBDBCF3A}" destId="{5548FBE9-14F2-49AF-A2F6-2B77283D5C60}" srcOrd="0" destOrd="0" presId="urn:microsoft.com/office/officeart/2018/5/layout/IconCircleLabelList"/>
    <dgm:cxn modelId="{599D87B5-3BCB-45C9-82DD-578ED1A0DFEF}" type="presParOf" srcId="{40998034-ED0B-4818-A19C-875ECBDBCF3A}" destId="{BB7CFBB3-38A0-4F89-89A3-B56D24F7E35B}" srcOrd="1" destOrd="0" presId="urn:microsoft.com/office/officeart/2018/5/layout/IconCircleLabelList"/>
    <dgm:cxn modelId="{50722FDC-BABB-44C5-BA99-ED2BC531835A}" type="presParOf" srcId="{40998034-ED0B-4818-A19C-875ECBDBCF3A}" destId="{C978E127-B9CE-44B5-816D-389056E10E35}" srcOrd="2" destOrd="0" presId="urn:microsoft.com/office/officeart/2018/5/layout/IconCircleLabelList"/>
    <dgm:cxn modelId="{F3F14D3C-71B8-4537-B97E-E1DCD105BEB1}" type="presParOf" srcId="{40998034-ED0B-4818-A19C-875ECBDBCF3A}" destId="{A867CE7E-3E49-498F-A813-9EFE50EE09EC}" srcOrd="3" destOrd="0" presId="urn:microsoft.com/office/officeart/2018/5/layout/IconCircleLabelList"/>
    <dgm:cxn modelId="{C2AE04D2-B085-48B4-BAB4-607F6B77675E}" type="presParOf" srcId="{8F3D9794-6831-4E6A-8306-77F49A6AF0C2}" destId="{D84D8DF6-6E2E-4FAA-8AB1-A9BBCB170631}" srcOrd="5" destOrd="0" presId="urn:microsoft.com/office/officeart/2018/5/layout/IconCircleLabelList"/>
    <dgm:cxn modelId="{70B74319-7E91-4FD1-88DB-C08619465826}" type="presParOf" srcId="{8F3D9794-6831-4E6A-8306-77F49A6AF0C2}" destId="{23395421-7449-4AD8-B776-453A19A81D24}" srcOrd="6" destOrd="0" presId="urn:microsoft.com/office/officeart/2018/5/layout/IconCircleLabelList"/>
    <dgm:cxn modelId="{229850D9-5AAC-4552-BB83-DFD158F99B43}" type="presParOf" srcId="{23395421-7449-4AD8-B776-453A19A81D24}" destId="{CC5E0840-CEE6-402C-97B6-154AD8DD67EF}" srcOrd="0" destOrd="0" presId="urn:microsoft.com/office/officeart/2018/5/layout/IconCircleLabelList"/>
    <dgm:cxn modelId="{7367A023-FF91-4194-96F4-419737923839}" type="presParOf" srcId="{23395421-7449-4AD8-B776-453A19A81D24}" destId="{3EADA46C-7CF3-4943-BA7A-9E31D7D74461}" srcOrd="1" destOrd="0" presId="urn:microsoft.com/office/officeart/2018/5/layout/IconCircleLabelList"/>
    <dgm:cxn modelId="{4BE0BDF4-6640-4EEA-AA58-227DA86FAD92}" type="presParOf" srcId="{23395421-7449-4AD8-B776-453A19A81D24}" destId="{D8DF5617-7BF5-4BFF-9D11-B6FEC9904626}" srcOrd="2" destOrd="0" presId="urn:microsoft.com/office/officeart/2018/5/layout/IconCircleLabelList"/>
    <dgm:cxn modelId="{5AD79A5C-AAD1-431E-874A-A38CEF23CF42}" type="presParOf" srcId="{23395421-7449-4AD8-B776-453A19A81D24}" destId="{D95318D8-E2E5-48E1-83A8-679B37075E2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13C218-D470-45A3-A678-AB82EE77A5BC}"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D550437C-6A6E-4375-B3D1-0D3F11A653F5}">
      <dgm:prSet/>
      <dgm:spPr/>
      <dgm:t>
        <a:bodyPr/>
        <a:lstStyle/>
        <a:p>
          <a:r>
            <a:rPr lang="en-US" baseline="0"/>
            <a:t>Gen/Disc Loss Curve</a:t>
          </a:r>
          <a:endParaRPr lang="en-US"/>
        </a:p>
      </dgm:t>
    </dgm:pt>
    <dgm:pt modelId="{54C4905D-69A8-4FE0-B508-838B3F7535E4}" type="parTrans" cxnId="{B81510BE-890B-4787-9A91-3EEB77F18B7D}">
      <dgm:prSet/>
      <dgm:spPr/>
      <dgm:t>
        <a:bodyPr/>
        <a:lstStyle/>
        <a:p>
          <a:endParaRPr lang="en-US"/>
        </a:p>
      </dgm:t>
    </dgm:pt>
    <dgm:pt modelId="{ED3456D3-2576-4BC6-A370-113CF9FFBE6B}" type="sibTrans" cxnId="{B81510BE-890B-4787-9A91-3EEB77F18B7D}">
      <dgm:prSet/>
      <dgm:spPr/>
      <dgm:t>
        <a:bodyPr/>
        <a:lstStyle/>
        <a:p>
          <a:endParaRPr lang="en-US"/>
        </a:p>
      </dgm:t>
    </dgm:pt>
    <dgm:pt modelId="{8579B4FD-7B03-436B-8350-C9C4B05C94B0}">
      <dgm:prSet/>
      <dgm:spPr/>
      <dgm:t>
        <a:bodyPr/>
        <a:lstStyle/>
        <a:p>
          <a:r>
            <a:rPr lang="en-US" baseline="0"/>
            <a:t>Identity Loss Curve</a:t>
          </a:r>
          <a:endParaRPr lang="en-US"/>
        </a:p>
      </dgm:t>
    </dgm:pt>
    <dgm:pt modelId="{427DD654-B4FF-4679-8D1B-0FBD9DD3F54D}" type="parTrans" cxnId="{9A7C96F5-830C-416D-B788-F669939B636C}">
      <dgm:prSet/>
      <dgm:spPr/>
      <dgm:t>
        <a:bodyPr/>
        <a:lstStyle/>
        <a:p>
          <a:endParaRPr lang="en-US"/>
        </a:p>
      </dgm:t>
    </dgm:pt>
    <dgm:pt modelId="{77D0B62D-4403-42FE-BD8B-08006CA4B3EC}" type="sibTrans" cxnId="{9A7C96F5-830C-416D-B788-F669939B636C}">
      <dgm:prSet/>
      <dgm:spPr/>
      <dgm:t>
        <a:bodyPr/>
        <a:lstStyle/>
        <a:p>
          <a:endParaRPr lang="en-US"/>
        </a:p>
      </dgm:t>
    </dgm:pt>
    <dgm:pt modelId="{696F4DE1-9E35-4F70-9C6E-ADF899BDBEC3}">
      <dgm:prSet/>
      <dgm:spPr/>
      <dgm:t>
        <a:bodyPr/>
        <a:lstStyle/>
        <a:p>
          <a:r>
            <a:rPr lang="en-US" baseline="0"/>
            <a:t>Cycle Consistency Loss</a:t>
          </a:r>
          <a:endParaRPr lang="en-US"/>
        </a:p>
      </dgm:t>
    </dgm:pt>
    <dgm:pt modelId="{5685D57E-12AB-4476-889A-1ABD77E2B8FE}" type="parTrans" cxnId="{09912018-A915-45BC-B471-C8045218623E}">
      <dgm:prSet/>
      <dgm:spPr/>
      <dgm:t>
        <a:bodyPr/>
        <a:lstStyle/>
        <a:p>
          <a:endParaRPr lang="en-US"/>
        </a:p>
      </dgm:t>
    </dgm:pt>
    <dgm:pt modelId="{57491285-53B4-4BF6-9BB8-D5141196F438}" type="sibTrans" cxnId="{09912018-A915-45BC-B471-C8045218623E}">
      <dgm:prSet/>
      <dgm:spPr/>
      <dgm:t>
        <a:bodyPr/>
        <a:lstStyle/>
        <a:p>
          <a:endParaRPr lang="en-US"/>
        </a:p>
      </dgm:t>
    </dgm:pt>
    <dgm:pt modelId="{F4885237-9563-4388-8534-B0113DCEB2DC}">
      <dgm:prSet/>
      <dgm:spPr/>
      <dgm:t>
        <a:bodyPr/>
        <a:lstStyle/>
        <a:p>
          <a:r>
            <a:rPr lang="en-US" baseline="0"/>
            <a:t>FID Curve</a:t>
          </a:r>
          <a:endParaRPr lang="en-US"/>
        </a:p>
      </dgm:t>
    </dgm:pt>
    <dgm:pt modelId="{62C3BF39-BE7F-4261-B70E-31FF2F34B36D}" type="parTrans" cxnId="{41437724-6D2C-4468-AEAD-58CCFA02B1BC}">
      <dgm:prSet/>
      <dgm:spPr/>
      <dgm:t>
        <a:bodyPr/>
        <a:lstStyle/>
        <a:p>
          <a:endParaRPr lang="en-US"/>
        </a:p>
      </dgm:t>
    </dgm:pt>
    <dgm:pt modelId="{354AE014-B889-4B64-B318-C9B71CCEA981}" type="sibTrans" cxnId="{41437724-6D2C-4468-AEAD-58CCFA02B1BC}">
      <dgm:prSet/>
      <dgm:spPr/>
      <dgm:t>
        <a:bodyPr/>
        <a:lstStyle/>
        <a:p>
          <a:endParaRPr lang="en-US"/>
        </a:p>
      </dgm:t>
    </dgm:pt>
    <dgm:pt modelId="{7EED2B2C-4234-4CAE-9238-53E21A554AC5}">
      <dgm:prSet/>
      <dgm:spPr/>
      <dgm:t>
        <a:bodyPr/>
        <a:lstStyle/>
        <a:p>
          <a:r>
            <a:rPr lang="en-US" baseline="0"/>
            <a:t>Visualized Training Process(GIF)</a:t>
          </a:r>
          <a:endParaRPr lang="en-US"/>
        </a:p>
      </dgm:t>
    </dgm:pt>
    <dgm:pt modelId="{21EE6DEB-A072-49D1-B477-17B2CD66A28B}" type="parTrans" cxnId="{CB83A863-39BF-4078-B202-FF3A0D041B11}">
      <dgm:prSet/>
      <dgm:spPr/>
      <dgm:t>
        <a:bodyPr/>
        <a:lstStyle/>
        <a:p>
          <a:endParaRPr lang="en-US"/>
        </a:p>
      </dgm:t>
    </dgm:pt>
    <dgm:pt modelId="{873ED0BE-0C21-4FEE-94C8-CF5A158C3B12}" type="sibTrans" cxnId="{CB83A863-39BF-4078-B202-FF3A0D041B11}">
      <dgm:prSet/>
      <dgm:spPr/>
      <dgm:t>
        <a:bodyPr/>
        <a:lstStyle/>
        <a:p>
          <a:endParaRPr lang="en-US"/>
        </a:p>
      </dgm:t>
    </dgm:pt>
    <dgm:pt modelId="{C80F8E80-7306-4B63-85F7-7A1CE7F774BA}" type="pres">
      <dgm:prSet presAssocID="{6013C218-D470-45A3-A678-AB82EE77A5BC}" presName="linear" presStyleCnt="0">
        <dgm:presLayoutVars>
          <dgm:dir/>
          <dgm:animLvl val="lvl"/>
          <dgm:resizeHandles val="exact"/>
        </dgm:presLayoutVars>
      </dgm:prSet>
      <dgm:spPr/>
    </dgm:pt>
    <dgm:pt modelId="{9F151A99-0BB9-41A3-9AC7-954B4324AC4D}" type="pres">
      <dgm:prSet presAssocID="{D550437C-6A6E-4375-B3D1-0D3F11A653F5}" presName="parentLin" presStyleCnt="0"/>
      <dgm:spPr/>
    </dgm:pt>
    <dgm:pt modelId="{C3837753-69FB-41AB-918C-084FA9152C97}" type="pres">
      <dgm:prSet presAssocID="{D550437C-6A6E-4375-B3D1-0D3F11A653F5}" presName="parentLeftMargin" presStyleLbl="node1" presStyleIdx="0" presStyleCnt="5"/>
      <dgm:spPr/>
    </dgm:pt>
    <dgm:pt modelId="{1EE224C8-16E0-4668-907A-3E550631C9F9}" type="pres">
      <dgm:prSet presAssocID="{D550437C-6A6E-4375-B3D1-0D3F11A653F5}" presName="parentText" presStyleLbl="node1" presStyleIdx="0" presStyleCnt="5">
        <dgm:presLayoutVars>
          <dgm:chMax val="0"/>
          <dgm:bulletEnabled val="1"/>
        </dgm:presLayoutVars>
      </dgm:prSet>
      <dgm:spPr/>
    </dgm:pt>
    <dgm:pt modelId="{9FE3012B-79A6-44AF-8CE7-1A9225A03FAD}" type="pres">
      <dgm:prSet presAssocID="{D550437C-6A6E-4375-B3D1-0D3F11A653F5}" presName="negativeSpace" presStyleCnt="0"/>
      <dgm:spPr/>
    </dgm:pt>
    <dgm:pt modelId="{EDD38D7C-6166-4F39-B3AF-0410C50866B9}" type="pres">
      <dgm:prSet presAssocID="{D550437C-6A6E-4375-B3D1-0D3F11A653F5}" presName="childText" presStyleLbl="conFgAcc1" presStyleIdx="0" presStyleCnt="5">
        <dgm:presLayoutVars>
          <dgm:bulletEnabled val="1"/>
        </dgm:presLayoutVars>
      </dgm:prSet>
      <dgm:spPr/>
    </dgm:pt>
    <dgm:pt modelId="{9E5D39C6-0644-4019-927E-B14ED7D64DD9}" type="pres">
      <dgm:prSet presAssocID="{ED3456D3-2576-4BC6-A370-113CF9FFBE6B}" presName="spaceBetweenRectangles" presStyleCnt="0"/>
      <dgm:spPr/>
    </dgm:pt>
    <dgm:pt modelId="{2D9A50CA-99FE-4FF6-B56E-20F00B550E21}" type="pres">
      <dgm:prSet presAssocID="{8579B4FD-7B03-436B-8350-C9C4B05C94B0}" presName="parentLin" presStyleCnt="0"/>
      <dgm:spPr/>
    </dgm:pt>
    <dgm:pt modelId="{33A77BCF-6F00-43C9-800C-7003B3251191}" type="pres">
      <dgm:prSet presAssocID="{8579B4FD-7B03-436B-8350-C9C4B05C94B0}" presName="parentLeftMargin" presStyleLbl="node1" presStyleIdx="0" presStyleCnt="5"/>
      <dgm:spPr/>
    </dgm:pt>
    <dgm:pt modelId="{66F79DB9-F5FD-46A3-A604-5000673999BD}" type="pres">
      <dgm:prSet presAssocID="{8579B4FD-7B03-436B-8350-C9C4B05C94B0}" presName="parentText" presStyleLbl="node1" presStyleIdx="1" presStyleCnt="5">
        <dgm:presLayoutVars>
          <dgm:chMax val="0"/>
          <dgm:bulletEnabled val="1"/>
        </dgm:presLayoutVars>
      </dgm:prSet>
      <dgm:spPr/>
    </dgm:pt>
    <dgm:pt modelId="{F9F3EC3D-4488-4975-A678-09D2636B69A5}" type="pres">
      <dgm:prSet presAssocID="{8579B4FD-7B03-436B-8350-C9C4B05C94B0}" presName="negativeSpace" presStyleCnt="0"/>
      <dgm:spPr/>
    </dgm:pt>
    <dgm:pt modelId="{1BCEEE21-5721-4A9F-A9F0-6A1C8AF8EAAC}" type="pres">
      <dgm:prSet presAssocID="{8579B4FD-7B03-436B-8350-C9C4B05C94B0}" presName="childText" presStyleLbl="conFgAcc1" presStyleIdx="1" presStyleCnt="5">
        <dgm:presLayoutVars>
          <dgm:bulletEnabled val="1"/>
        </dgm:presLayoutVars>
      </dgm:prSet>
      <dgm:spPr/>
    </dgm:pt>
    <dgm:pt modelId="{427CDD03-215D-49FB-816D-38271DA5CDA0}" type="pres">
      <dgm:prSet presAssocID="{77D0B62D-4403-42FE-BD8B-08006CA4B3EC}" presName="spaceBetweenRectangles" presStyleCnt="0"/>
      <dgm:spPr/>
    </dgm:pt>
    <dgm:pt modelId="{912E85FC-7E6D-4964-BE1B-E1D9D73EA3EC}" type="pres">
      <dgm:prSet presAssocID="{696F4DE1-9E35-4F70-9C6E-ADF899BDBEC3}" presName="parentLin" presStyleCnt="0"/>
      <dgm:spPr/>
    </dgm:pt>
    <dgm:pt modelId="{C2DEF5A8-9C53-4A37-8171-B29AFAC8390F}" type="pres">
      <dgm:prSet presAssocID="{696F4DE1-9E35-4F70-9C6E-ADF899BDBEC3}" presName="parentLeftMargin" presStyleLbl="node1" presStyleIdx="1" presStyleCnt="5"/>
      <dgm:spPr/>
    </dgm:pt>
    <dgm:pt modelId="{ABACD3D3-D766-40A3-A553-1CAA8B8C665B}" type="pres">
      <dgm:prSet presAssocID="{696F4DE1-9E35-4F70-9C6E-ADF899BDBEC3}" presName="parentText" presStyleLbl="node1" presStyleIdx="2" presStyleCnt="5">
        <dgm:presLayoutVars>
          <dgm:chMax val="0"/>
          <dgm:bulletEnabled val="1"/>
        </dgm:presLayoutVars>
      </dgm:prSet>
      <dgm:spPr/>
    </dgm:pt>
    <dgm:pt modelId="{0EB2DF2E-A6BA-4058-91EB-FE83D3C30AB3}" type="pres">
      <dgm:prSet presAssocID="{696F4DE1-9E35-4F70-9C6E-ADF899BDBEC3}" presName="negativeSpace" presStyleCnt="0"/>
      <dgm:spPr/>
    </dgm:pt>
    <dgm:pt modelId="{C2FA70F2-01C9-4D54-8C5E-4EB6352A70B0}" type="pres">
      <dgm:prSet presAssocID="{696F4DE1-9E35-4F70-9C6E-ADF899BDBEC3}" presName="childText" presStyleLbl="conFgAcc1" presStyleIdx="2" presStyleCnt="5">
        <dgm:presLayoutVars>
          <dgm:bulletEnabled val="1"/>
        </dgm:presLayoutVars>
      </dgm:prSet>
      <dgm:spPr/>
    </dgm:pt>
    <dgm:pt modelId="{2B095BCA-9458-406A-8999-BFA3E9F2DB14}" type="pres">
      <dgm:prSet presAssocID="{57491285-53B4-4BF6-9BB8-D5141196F438}" presName="spaceBetweenRectangles" presStyleCnt="0"/>
      <dgm:spPr/>
    </dgm:pt>
    <dgm:pt modelId="{06A6C643-4D3C-4352-9D12-B97E72F86339}" type="pres">
      <dgm:prSet presAssocID="{F4885237-9563-4388-8534-B0113DCEB2DC}" presName="parentLin" presStyleCnt="0"/>
      <dgm:spPr/>
    </dgm:pt>
    <dgm:pt modelId="{B884C4AB-C1FD-49B7-A996-819987AF120B}" type="pres">
      <dgm:prSet presAssocID="{F4885237-9563-4388-8534-B0113DCEB2DC}" presName="parentLeftMargin" presStyleLbl="node1" presStyleIdx="2" presStyleCnt="5"/>
      <dgm:spPr/>
    </dgm:pt>
    <dgm:pt modelId="{5758F181-423F-49A9-BC3F-1BC0266FF616}" type="pres">
      <dgm:prSet presAssocID="{F4885237-9563-4388-8534-B0113DCEB2DC}" presName="parentText" presStyleLbl="node1" presStyleIdx="3" presStyleCnt="5">
        <dgm:presLayoutVars>
          <dgm:chMax val="0"/>
          <dgm:bulletEnabled val="1"/>
        </dgm:presLayoutVars>
      </dgm:prSet>
      <dgm:spPr/>
    </dgm:pt>
    <dgm:pt modelId="{41750A5C-D52F-40CC-A933-8EA8BA9786FD}" type="pres">
      <dgm:prSet presAssocID="{F4885237-9563-4388-8534-B0113DCEB2DC}" presName="negativeSpace" presStyleCnt="0"/>
      <dgm:spPr/>
    </dgm:pt>
    <dgm:pt modelId="{1601ADF7-1766-4858-B015-CA92988439A0}" type="pres">
      <dgm:prSet presAssocID="{F4885237-9563-4388-8534-B0113DCEB2DC}" presName="childText" presStyleLbl="conFgAcc1" presStyleIdx="3" presStyleCnt="5">
        <dgm:presLayoutVars>
          <dgm:bulletEnabled val="1"/>
        </dgm:presLayoutVars>
      </dgm:prSet>
      <dgm:spPr/>
    </dgm:pt>
    <dgm:pt modelId="{659E74A9-BD88-481E-AA8D-BA2E1E83DE5A}" type="pres">
      <dgm:prSet presAssocID="{354AE014-B889-4B64-B318-C9B71CCEA981}" presName="spaceBetweenRectangles" presStyleCnt="0"/>
      <dgm:spPr/>
    </dgm:pt>
    <dgm:pt modelId="{A1244EF9-C95E-421F-8F64-62E719368C6F}" type="pres">
      <dgm:prSet presAssocID="{7EED2B2C-4234-4CAE-9238-53E21A554AC5}" presName="parentLin" presStyleCnt="0"/>
      <dgm:spPr/>
    </dgm:pt>
    <dgm:pt modelId="{7297B51A-9C52-49D7-A652-FFAB0205868D}" type="pres">
      <dgm:prSet presAssocID="{7EED2B2C-4234-4CAE-9238-53E21A554AC5}" presName="parentLeftMargin" presStyleLbl="node1" presStyleIdx="3" presStyleCnt="5"/>
      <dgm:spPr/>
    </dgm:pt>
    <dgm:pt modelId="{7510DFAC-F6F7-4F88-9678-9DBFE3C86EC8}" type="pres">
      <dgm:prSet presAssocID="{7EED2B2C-4234-4CAE-9238-53E21A554AC5}" presName="parentText" presStyleLbl="node1" presStyleIdx="4" presStyleCnt="5">
        <dgm:presLayoutVars>
          <dgm:chMax val="0"/>
          <dgm:bulletEnabled val="1"/>
        </dgm:presLayoutVars>
      </dgm:prSet>
      <dgm:spPr/>
    </dgm:pt>
    <dgm:pt modelId="{4F773565-846B-4390-92BF-A72E27ED57D6}" type="pres">
      <dgm:prSet presAssocID="{7EED2B2C-4234-4CAE-9238-53E21A554AC5}" presName="negativeSpace" presStyleCnt="0"/>
      <dgm:spPr/>
    </dgm:pt>
    <dgm:pt modelId="{AEB4682F-A6E3-4C7E-B8C4-8A4186D139F8}" type="pres">
      <dgm:prSet presAssocID="{7EED2B2C-4234-4CAE-9238-53E21A554AC5}" presName="childText" presStyleLbl="conFgAcc1" presStyleIdx="4" presStyleCnt="5">
        <dgm:presLayoutVars>
          <dgm:bulletEnabled val="1"/>
        </dgm:presLayoutVars>
      </dgm:prSet>
      <dgm:spPr/>
    </dgm:pt>
  </dgm:ptLst>
  <dgm:cxnLst>
    <dgm:cxn modelId="{B1DC6403-A60C-47D1-AEEB-5318E6A2B702}" type="presOf" srcId="{D550437C-6A6E-4375-B3D1-0D3F11A653F5}" destId="{C3837753-69FB-41AB-918C-084FA9152C97}" srcOrd="0" destOrd="0" presId="urn:microsoft.com/office/officeart/2005/8/layout/list1"/>
    <dgm:cxn modelId="{09912018-A915-45BC-B471-C8045218623E}" srcId="{6013C218-D470-45A3-A678-AB82EE77A5BC}" destId="{696F4DE1-9E35-4F70-9C6E-ADF899BDBEC3}" srcOrd="2" destOrd="0" parTransId="{5685D57E-12AB-4476-889A-1ABD77E2B8FE}" sibTransId="{57491285-53B4-4BF6-9BB8-D5141196F438}"/>
    <dgm:cxn modelId="{41437724-6D2C-4468-AEAD-58CCFA02B1BC}" srcId="{6013C218-D470-45A3-A678-AB82EE77A5BC}" destId="{F4885237-9563-4388-8534-B0113DCEB2DC}" srcOrd="3" destOrd="0" parTransId="{62C3BF39-BE7F-4261-B70E-31FF2F34B36D}" sibTransId="{354AE014-B889-4B64-B318-C9B71CCEA981}"/>
    <dgm:cxn modelId="{CB83A863-39BF-4078-B202-FF3A0D041B11}" srcId="{6013C218-D470-45A3-A678-AB82EE77A5BC}" destId="{7EED2B2C-4234-4CAE-9238-53E21A554AC5}" srcOrd="4" destOrd="0" parTransId="{21EE6DEB-A072-49D1-B477-17B2CD66A28B}" sibTransId="{873ED0BE-0C21-4FEE-94C8-CF5A158C3B12}"/>
    <dgm:cxn modelId="{6C04CE55-7B3B-4597-A82C-FC2D2A573150}" type="presOf" srcId="{7EED2B2C-4234-4CAE-9238-53E21A554AC5}" destId="{7297B51A-9C52-49D7-A652-FFAB0205868D}" srcOrd="0" destOrd="0" presId="urn:microsoft.com/office/officeart/2005/8/layout/list1"/>
    <dgm:cxn modelId="{73F33376-ECC6-4DA4-89B7-AF212C982F75}" type="presOf" srcId="{D550437C-6A6E-4375-B3D1-0D3F11A653F5}" destId="{1EE224C8-16E0-4668-907A-3E550631C9F9}" srcOrd="1" destOrd="0" presId="urn:microsoft.com/office/officeart/2005/8/layout/list1"/>
    <dgm:cxn modelId="{FF92EE90-A191-4600-A16A-2B631E7A7109}" type="presOf" srcId="{696F4DE1-9E35-4F70-9C6E-ADF899BDBEC3}" destId="{ABACD3D3-D766-40A3-A553-1CAA8B8C665B}" srcOrd="1" destOrd="0" presId="urn:microsoft.com/office/officeart/2005/8/layout/list1"/>
    <dgm:cxn modelId="{75236793-3352-484F-9B97-69CAAB714695}" type="presOf" srcId="{696F4DE1-9E35-4F70-9C6E-ADF899BDBEC3}" destId="{C2DEF5A8-9C53-4A37-8171-B29AFAC8390F}" srcOrd="0" destOrd="0" presId="urn:microsoft.com/office/officeart/2005/8/layout/list1"/>
    <dgm:cxn modelId="{C8A853A1-64B2-4744-AE07-481A5408D6AD}" type="presOf" srcId="{7EED2B2C-4234-4CAE-9238-53E21A554AC5}" destId="{7510DFAC-F6F7-4F88-9678-9DBFE3C86EC8}" srcOrd="1" destOrd="0" presId="urn:microsoft.com/office/officeart/2005/8/layout/list1"/>
    <dgm:cxn modelId="{E35329B5-818B-4850-9A8A-F7B0AD8F4B27}" type="presOf" srcId="{6013C218-D470-45A3-A678-AB82EE77A5BC}" destId="{C80F8E80-7306-4B63-85F7-7A1CE7F774BA}" srcOrd="0" destOrd="0" presId="urn:microsoft.com/office/officeart/2005/8/layout/list1"/>
    <dgm:cxn modelId="{B81510BE-890B-4787-9A91-3EEB77F18B7D}" srcId="{6013C218-D470-45A3-A678-AB82EE77A5BC}" destId="{D550437C-6A6E-4375-B3D1-0D3F11A653F5}" srcOrd="0" destOrd="0" parTransId="{54C4905D-69A8-4FE0-B508-838B3F7535E4}" sibTransId="{ED3456D3-2576-4BC6-A370-113CF9FFBE6B}"/>
    <dgm:cxn modelId="{383B3EC5-4703-4E96-AB09-AD023A2C3FD2}" type="presOf" srcId="{F4885237-9563-4388-8534-B0113DCEB2DC}" destId="{B884C4AB-C1FD-49B7-A996-819987AF120B}" srcOrd="0" destOrd="0" presId="urn:microsoft.com/office/officeart/2005/8/layout/list1"/>
    <dgm:cxn modelId="{1A3C85E2-571B-456B-81E8-813ECE169E1E}" type="presOf" srcId="{F4885237-9563-4388-8534-B0113DCEB2DC}" destId="{5758F181-423F-49A9-BC3F-1BC0266FF616}" srcOrd="1" destOrd="0" presId="urn:microsoft.com/office/officeart/2005/8/layout/list1"/>
    <dgm:cxn modelId="{FA15AFF2-575D-4122-B164-AA155DDDB412}" type="presOf" srcId="{8579B4FD-7B03-436B-8350-C9C4B05C94B0}" destId="{33A77BCF-6F00-43C9-800C-7003B3251191}" srcOrd="0" destOrd="0" presId="urn:microsoft.com/office/officeart/2005/8/layout/list1"/>
    <dgm:cxn modelId="{9A7C96F5-830C-416D-B788-F669939B636C}" srcId="{6013C218-D470-45A3-A678-AB82EE77A5BC}" destId="{8579B4FD-7B03-436B-8350-C9C4B05C94B0}" srcOrd="1" destOrd="0" parTransId="{427DD654-B4FF-4679-8D1B-0FBD9DD3F54D}" sibTransId="{77D0B62D-4403-42FE-BD8B-08006CA4B3EC}"/>
    <dgm:cxn modelId="{C98DC0F7-E16A-45DF-803D-0BA03E205800}" type="presOf" srcId="{8579B4FD-7B03-436B-8350-C9C4B05C94B0}" destId="{66F79DB9-F5FD-46A3-A604-5000673999BD}" srcOrd="1" destOrd="0" presId="urn:microsoft.com/office/officeart/2005/8/layout/list1"/>
    <dgm:cxn modelId="{E9586B58-6447-46C9-9D7F-1B2808F0F5AC}" type="presParOf" srcId="{C80F8E80-7306-4B63-85F7-7A1CE7F774BA}" destId="{9F151A99-0BB9-41A3-9AC7-954B4324AC4D}" srcOrd="0" destOrd="0" presId="urn:microsoft.com/office/officeart/2005/8/layout/list1"/>
    <dgm:cxn modelId="{DA141826-9B4A-4DD2-BB4D-5170FCAFA854}" type="presParOf" srcId="{9F151A99-0BB9-41A3-9AC7-954B4324AC4D}" destId="{C3837753-69FB-41AB-918C-084FA9152C97}" srcOrd="0" destOrd="0" presId="urn:microsoft.com/office/officeart/2005/8/layout/list1"/>
    <dgm:cxn modelId="{23EE7284-7C56-4484-B20F-86394ACAFC21}" type="presParOf" srcId="{9F151A99-0BB9-41A3-9AC7-954B4324AC4D}" destId="{1EE224C8-16E0-4668-907A-3E550631C9F9}" srcOrd="1" destOrd="0" presId="urn:microsoft.com/office/officeart/2005/8/layout/list1"/>
    <dgm:cxn modelId="{84836D32-AFBE-496A-9B6B-50B6FA550D57}" type="presParOf" srcId="{C80F8E80-7306-4B63-85F7-7A1CE7F774BA}" destId="{9FE3012B-79A6-44AF-8CE7-1A9225A03FAD}" srcOrd="1" destOrd="0" presId="urn:microsoft.com/office/officeart/2005/8/layout/list1"/>
    <dgm:cxn modelId="{6B7D78E9-2C2C-4F4C-9E40-2FF0EF4AC39D}" type="presParOf" srcId="{C80F8E80-7306-4B63-85F7-7A1CE7F774BA}" destId="{EDD38D7C-6166-4F39-B3AF-0410C50866B9}" srcOrd="2" destOrd="0" presId="urn:microsoft.com/office/officeart/2005/8/layout/list1"/>
    <dgm:cxn modelId="{2C0F6A38-C14D-4F9C-84E6-D4B3F5708C94}" type="presParOf" srcId="{C80F8E80-7306-4B63-85F7-7A1CE7F774BA}" destId="{9E5D39C6-0644-4019-927E-B14ED7D64DD9}" srcOrd="3" destOrd="0" presId="urn:microsoft.com/office/officeart/2005/8/layout/list1"/>
    <dgm:cxn modelId="{1848178A-1F22-47E8-A5C4-876322E99A80}" type="presParOf" srcId="{C80F8E80-7306-4B63-85F7-7A1CE7F774BA}" destId="{2D9A50CA-99FE-4FF6-B56E-20F00B550E21}" srcOrd="4" destOrd="0" presId="urn:microsoft.com/office/officeart/2005/8/layout/list1"/>
    <dgm:cxn modelId="{2C23437A-8B2B-4A48-82EC-4DEC602BDD42}" type="presParOf" srcId="{2D9A50CA-99FE-4FF6-B56E-20F00B550E21}" destId="{33A77BCF-6F00-43C9-800C-7003B3251191}" srcOrd="0" destOrd="0" presId="urn:microsoft.com/office/officeart/2005/8/layout/list1"/>
    <dgm:cxn modelId="{B03C11AD-C6FE-4DAF-97AB-3E1F6FFEDED6}" type="presParOf" srcId="{2D9A50CA-99FE-4FF6-B56E-20F00B550E21}" destId="{66F79DB9-F5FD-46A3-A604-5000673999BD}" srcOrd="1" destOrd="0" presId="urn:microsoft.com/office/officeart/2005/8/layout/list1"/>
    <dgm:cxn modelId="{AE7AB3B8-D572-4979-8E70-8C2BF18D204B}" type="presParOf" srcId="{C80F8E80-7306-4B63-85F7-7A1CE7F774BA}" destId="{F9F3EC3D-4488-4975-A678-09D2636B69A5}" srcOrd="5" destOrd="0" presId="urn:microsoft.com/office/officeart/2005/8/layout/list1"/>
    <dgm:cxn modelId="{4E43BECE-3674-4252-AC55-065AF0E34A71}" type="presParOf" srcId="{C80F8E80-7306-4B63-85F7-7A1CE7F774BA}" destId="{1BCEEE21-5721-4A9F-A9F0-6A1C8AF8EAAC}" srcOrd="6" destOrd="0" presId="urn:microsoft.com/office/officeart/2005/8/layout/list1"/>
    <dgm:cxn modelId="{1AE9A107-F163-4DBF-B589-22AD9F7571A4}" type="presParOf" srcId="{C80F8E80-7306-4B63-85F7-7A1CE7F774BA}" destId="{427CDD03-215D-49FB-816D-38271DA5CDA0}" srcOrd="7" destOrd="0" presId="urn:microsoft.com/office/officeart/2005/8/layout/list1"/>
    <dgm:cxn modelId="{D9E4BE45-DA22-49AB-9CD7-BB4B1FCD3ECE}" type="presParOf" srcId="{C80F8E80-7306-4B63-85F7-7A1CE7F774BA}" destId="{912E85FC-7E6D-4964-BE1B-E1D9D73EA3EC}" srcOrd="8" destOrd="0" presId="urn:microsoft.com/office/officeart/2005/8/layout/list1"/>
    <dgm:cxn modelId="{DF16115C-0415-4D0D-AC66-45B2D003159F}" type="presParOf" srcId="{912E85FC-7E6D-4964-BE1B-E1D9D73EA3EC}" destId="{C2DEF5A8-9C53-4A37-8171-B29AFAC8390F}" srcOrd="0" destOrd="0" presId="urn:microsoft.com/office/officeart/2005/8/layout/list1"/>
    <dgm:cxn modelId="{11E7DADD-FBE4-4968-B41E-D344F54C8C34}" type="presParOf" srcId="{912E85FC-7E6D-4964-BE1B-E1D9D73EA3EC}" destId="{ABACD3D3-D766-40A3-A553-1CAA8B8C665B}" srcOrd="1" destOrd="0" presId="urn:microsoft.com/office/officeart/2005/8/layout/list1"/>
    <dgm:cxn modelId="{71090044-2202-4C76-B4AC-3B8B829583A1}" type="presParOf" srcId="{C80F8E80-7306-4B63-85F7-7A1CE7F774BA}" destId="{0EB2DF2E-A6BA-4058-91EB-FE83D3C30AB3}" srcOrd="9" destOrd="0" presId="urn:microsoft.com/office/officeart/2005/8/layout/list1"/>
    <dgm:cxn modelId="{4C2B121E-8246-4ADD-AD4E-4F455255EC0E}" type="presParOf" srcId="{C80F8E80-7306-4B63-85F7-7A1CE7F774BA}" destId="{C2FA70F2-01C9-4D54-8C5E-4EB6352A70B0}" srcOrd="10" destOrd="0" presId="urn:microsoft.com/office/officeart/2005/8/layout/list1"/>
    <dgm:cxn modelId="{43117BDB-A89A-4B88-B4F8-183FCF6F3792}" type="presParOf" srcId="{C80F8E80-7306-4B63-85F7-7A1CE7F774BA}" destId="{2B095BCA-9458-406A-8999-BFA3E9F2DB14}" srcOrd="11" destOrd="0" presId="urn:microsoft.com/office/officeart/2005/8/layout/list1"/>
    <dgm:cxn modelId="{4FE4AB37-1EC8-459C-8385-04ECED54D520}" type="presParOf" srcId="{C80F8E80-7306-4B63-85F7-7A1CE7F774BA}" destId="{06A6C643-4D3C-4352-9D12-B97E72F86339}" srcOrd="12" destOrd="0" presId="urn:microsoft.com/office/officeart/2005/8/layout/list1"/>
    <dgm:cxn modelId="{C0AC390E-441F-47EC-A4F1-C10762BD871A}" type="presParOf" srcId="{06A6C643-4D3C-4352-9D12-B97E72F86339}" destId="{B884C4AB-C1FD-49B7-A996-819987AF120B}" srcOrd="0" destOrd="0" presId="urn:microsoft.com/office/officeart/2005/8/layout/list1"/>
    <dgm:cxn modelId="{05CC6E0F-49DF-4587-BE52-C9DC1930AF20}" type="presParOf" srcId="{06A6C643-4D3C-4352-9D12-B97E72F86339}" destId="{5758F181-423F-49A9-BC3F-1BC0266FF616}" srcOrd="1" destOrd="0" presId="urn:microsoft.com/office/officeart/2005/8/layout/list1"/>
    <dgm:cxn modelId="{32CD7843-6665-44D7-B487-B2E517809E95}" type="presParOf" srcId="{C80F8E80-7306-4B63-85F7-7A1CE7F774BA}" destId="{41750A5C-D52F-40CC-A933-8EA8BA9786FD}" srcOrd="13" destOrd="0" presId="urn:microsoft.com/office/officeart/2005/8/layout/list1"/>
    <dgm:cxn modelId="{8C540035-A007-4BFF-970D-A189845F9FEF}" type="presParOf" srcId="{C80F8E80-7306-4B63-85F7-7A1CE7F774BA}" destId="{1601ADF7-1766-4858-B015-CA92988439A0}" srcOrd="14" destOrd="0" presId="urn:microsoft.com/office/officeart/2005/8/layout/list1"/>
    <dgm:cxn modelId="{63B890BF-7ABE-4A3C-ADB7-B46B91118386}" type="presParOf" srcId="{C80F8E80-7306-4B63-85F7-7A1CE7F774BA}" destId="{659E74A9-BD88-481E-AA8D-BA2E1E83DE5A}" srcOrd="15" destOrd="0" presId="urn:microsoft.com/office/officeart/2005/8/layout/list1"/>
    <dgm:cxn modelId="{16B040C3-9FA2-46F0-A2E9-D965B4AC88FB}" type="presParOf" srcId="{C80F8E80-7306-4B63-85F7-7A1CE7F774BA}" destId="{A1244EF9-C95E-421F-8F64-62E719368C6F}" srcOrd="16" destOrd="0" presId="urn:microsoft.com/office/officeart/2005/8/layout/list1"/>
    <dgm:cxn modelId="{0AC37FFF-3223-432C-B1CE-388CC4DCD6B8}" type="presParOf" srcId="{A1244EF9-C95E-421F-8F64-62E719368C6F}" destId="{7297B51A-9C52-49D7-A652-FFAB0205868D}" srcOrd="0" destOrd="0" presId="urn:microsoft.com/office/officeart/2005/8/layout/list1"/>
    <dgm:cxn modelId="{0795E480-C825-4460-9E24-DCC74B4584BA}" type="presParOf" srcId="{A1244EF9-C95E-421F-8F64-62E719368C6F}" destId="{7510DFAC-F6F7-4F88-9678-9DBFE3C86EC8}" srcOrd="1" destOrd="0" presId="urn:microsoft.com/office/officeart/2005/8/layout/list1"/>
    <dgm:cxn modelId="{45EE9DB0-90BD-473D-A4F8-235537912B75}" type="presParOf" srcId="{C80F8E80-7306-4B63-85F7-7A1CE7F774BA}" destId="{4F773565-846B-4390-92BF-A72E27ED57D6}" srcOrd="17" destOrd="0" presId="urn:microsoft.com/office/officeart/2005/8/layout/list1"/>
    <dgm:cxn modelId="{7D40E57E-8A7D-45F1-AF4C-EAF9474B26DA}" type="presParOf" srcId="{C80F8E80-7306-4B63-85F7-7A1CE7F774BA}" destId="{AEB4682F-A6E3-4C7E-B8C4-8A4186D139F8}"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D6A05-B68B-40F5-8423-07963DB8A562}">
      <dsp:nvSpPr>
        <dsp:cNvPr id="0" name=""/>
        <dsp:cNvSpPr/>
      </dsp:nvSpPr>
      <dsp:spPr>
        <a:xfrm>
          <a:off x="0" y="119007"/>
          <a:ext cx="6683374" cy="479114"/>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Introduction to cycle gan</a:t>
          </a:r>
          <a:endParaRPr lang="en-US" sz="2100" kern="1200" dirty="0"/>
        </a:p>
      </dsp:txBody>
      <dsp:txXfrm>
        <a:off x="23388" y="142395"/>
        <a:ext cx="6636598" cy="432338"/>
      </dsp:txXfrm>
    </dsp:sp>
    <dsp:sp modelId="{1C6E396B-808D-4F64-95BA-16630FF60217}">
      <dsp:nvSpPr>
        <dsp:cNvPr id="0" name=""/>
        <dsp:cNvSpPr/>
      </dsp:nvSpPr>
      <dsp:spPr>
        <a:xfrm>
          <a:off x="0" y="658602"/>
          <a:ext cx="6683374" cy="479114"/>
        </a:xfrm>
        <a:prstGeom prst="roundRect">
          <a:avLst/>
        </a:prstGeom>
        <a:gradFill rotWithShape="0">
          <a:gsLst>
            <a:gs pos="0">
              <a:schemeClr val="accent2">
                <a:hueOff val="-486021"/>
                <a:satOff val="-936"/>
                <a:lumOff val="65"/>
                <a:alphaOff val="0"/>
                <a:tint val="94000"/>
                <a:satMod val="100000"/>
                <a:lumMod val="108000"/>
              </a:schemeClr>
            </a:gs>
            <a:gs pos="50000">
              <a:schemeClr val="accent2">
                <a:hueOff val="-486021"/>
                <a:satOff val="-936"/>
                <a:lumOff val="65"/>
                <a:alphaOff val="0"/>
                <a:tint val="98000"/>
                <a:shade val="100000"/>
                <a:satMod val="100000"/>
                <a:lumMod val="100000"/>
              </a:schemeClr>
            </a:gs>
            <a:gs pos="100000">
              <a:schemeClr val="accent2">
                <a:hueOff val="-486021"/>
                <a:satOff val="-936"/>
                <a:lumOff val="65"/>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Project Goal</a:t>
          </a:r>
          <a:endParaRPr lang="en-US" sz="2100" kern="1200"/>
        </a:p>
      </dsp:txBody>
      <dsp:txXfrm>
        <a:off x="23388" y="681990"/>
        <a:ext cx="6636598" cy="432338"/>
      </dsp:txXfrm>
    </dsp:sp>
    <dsp:sp modelId="{7039C58A-06E1-4095-B660-E5D51E736B90}">
      <dsp:nvSpPr>
        <dsp:cNvPr id="0" name=""/>
        <dsp:cNvSpPr/>
      </dsp:nvSpPr>
      <dsp:spPr>
        <a:xfrm>
          <a:off x="0" y="1198197"/>
          <a:ext cx="6683374" cy="479114"/>
        </a:xfrm>
        <a:prstGeom prst="roundRect">
          <a:avLst/>
        </a:prstGeom>
        <a:gradFill rotWithShape="0">
          <a:gsLst>
            <a:gs pos="0">
              <a:schemeClr val="accent2">
                <a:hueOff val="-972043"/>
                <a:satOff val="-1871"/>
                <a:lumOff val="131"/>
                <a:alphaOff val="0"/>
                <a:tint val="94000"/>
                <a:satMod val="100000"/>
                <a:lumMod val="108000"/>
              </a:schemeClr>
            </a:gs>
            <a:gs pos="50000">
              <a:schemeClr val="accent2">
                <a:hueOff val="-972043"/>
                <a:satOff val="-1871"/>
                <a:lumOff val="131"/>
                <a:alphaOff val="0"/>
                <a:tint val="98000"/>
                <a:shade val="100000"/>
                <a:satMod val="100000"/>
                <a:lumMod val="100000"/>
              </a:schemeClr>
            </a:gs>
            <a:gs pos="100000">
              <a:schemeClr val="accent2">
                <a:hueOff val="-972043"/>
                <a:satOff val="-1871"/>
                <a:lumOff val="131"/>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Dataset</a:t>
          </a:r>
          <a:endParaRPr lang="en-US" sz="2100" kern="1200"/>
        </a:p>
      </dsp:txBody>
      <dsp:txXfrm>
        <a:off x="23388" y="1221585"/>
        <a:ext cx="6636598" cy="432338"/>
      </dsp:txXfrm>
    </dsp:sp>
    <dsp:sp modelId="{2C8A11B9-FFBE-4EB7-ACE5-3CA13CAF8396}">
      <dsp:nvSpPr>
        <dsp:cNvPr id="0" name=""/>
        <dsp:cNvSpPr/>
      </dsp:nvSpPr>
      <dsp:spPr>
        <a:xfrm>
          <a:off x="0" y="1737792"/>
          <a:ext cx="6683374" cy="479114"/>
        </a:xfrm>
        <a:prstGeom prst="roundRect">
          <a:avLst/>
        </a:prstGeom>
        <a:gradFill rotWithShape="0">
          <a:gsLst>
            <a:gs pos="0">
              <a:schemeClr val="accent2">
                <a:hueOff val="-1458064"/>
                <a:satOff val="-2807"/>
                <a:lumOff val="196"/>
                <a:alphaOff val="0"/>
                <a:tint val="94000"/>
                <a:satMod val="100000"/>
                <a:lumMod val="108000"/>
              </a:schemeClr>
            </a:gs>
            <a:gs pos="50000">
              <a:schemeClr val="accent2">
                <a:hueOff val="-1458064"/>
                <a:satOff val="-2807"/>
                <a:lumOff val="196"/>
                <a:alphaOff val="0"/>
                <a:tint val="98000"/>
                <a:shade val="100000"/>
                <a:satMod val="100000"/>
                <a:lumMod val="100000"/>
              </a:schemeClr>
            </a:gs>
            <a:gs pos="100000">
              <a:schemeClr val="accent2">
                <a:hueOff val="-1458064"/>
                <a:satOff val="-2807"/>
                <a:lumOff val="19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Network architecture</a:t>
          </a:r>
          <a:endParaRPr lang="en-US" sz="2100" kern="1200"/>
        </a:p>
      </dsp:txBody>
      <dsp:txXfrm>
        <a:off x="23388" y="1761180"/>
        <a:ext cx="6636598" cy="432338"/>
      </dsp:txXfrm>
    </dsp:sp>
    <dsp:sp modelId="{F662A574-6362-40B9-9001-E55CD6409F20}">
      <dsp:nvSpPr>
        <dsp:cNvPr id="0" name=""/>
        <dsp:cNvSpPr/>
      </dsp:nvSpPr>
      <dsp:spPr>
        <a:xfrm>
          <a:off x="0" y="2277387"/>
          <a:ext cx="6683374" cy="479114"/>
        </a:xfrm>
        <a:prstGeom prst="roundRect">
          <a:avLst/>
        </a:prstGeom>
        <a:gradFill rotWithShape="0">
          <a:gsLst>
            <a:gs pos="0">
              <a:schemeClr val="accent2">
                <a:hueOff val="-1944085"/>
                <a:satOff val="-3742"/>
                <a:lumOff val="261"/>
                <a:alphaOff val="0"/>
                <a:tint val="94000"/>
                <a:satMod val="100000"/>
                <a:lumMod val="108000"/>
              </a:schemeClr>
            </a:gs>
            <a:gs pos="50000">
              <a:schemeClr val="accent2">
                <a:hueOff val="-1944085"/>
                <a:satOff val="-3742"/>
                <a:lumOff val="261"/>
                <a:alphaOff val="0"/>
                <a:tint val="98000"/>
                <a:shade val="100000"/>
                <a:satMod val="100000"/>
                <a:lumMod val="100000"/>
              </a:schemeClr>
            </a:gs>
            <a:gs pos="100000">
              <a:schemeClr val="accent2">
                <a:hueOff val="-1944085"/>
                <a:satOff val="-3742"/>
                <a:lumOff val="261"/>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Loss Function</a:t>
          </a:r>
          <a:endParaRPr lang="en-US" sz="2100" kern="1200"/>
        </a:p>
      </dsp:txBody>
      <dsp:txXfrm>
        <a:off x="23388" y="2300775"/>
        <a:ext cx="6636598" cy="432338"/>
      </dsp:txXfrm>
    </dsp:sp>
    <dsp:sp modelId="{55ADDCDF-890A-48D4-8C09-C9C6F885E2FC}">
      <dsp:nvSpPr>
        <dsp:cNvPr id="0" name=""/>
        <dsp:cNvSpPr/>
      </dsp:nvSpPr>
      <dsp:spPr>
        <a:xfrm>
          <a:off x="0" y="2816982"/>
          <a:ext cx="6683374" cy="479114"/>
        </a:xfrm>
        <a:prstGeom prst="roundRect">
          <a:avLst/>
        </a:prstGeom>
        <a:gradFill rotWithShape="0">
          <a:gsLst>
            <a:gs pos="0">
              <a:schemeClr val="accent2">
                <a:hueOff val="-2430107"/>
                <a:satOff val="-4678"/>
                <a:lumOff val="327"/>
                <a:alphaOff val="0"/>
                <a:tint val="94000"/>
                <a:satMod val="100000"/>
                <a:lumMod val="108000"/>
              </a:schemeClr>
            </a:gs>
            <a:gs pos="50000">
              <a:schemeClr val="accent2">
                <a:hueOff val="-2430107"/>
                <a:satOff val="-4678"/>
                <a:lumOff val="327"/>
                <a:alphaOff val="0"/>
                <a:tint val="98000"/>
                <a:shade val="100000"/>
                <a:satMod val="100000"/>
                <a:lumMod val="100000"/>
              </a:schemeClr>
            </a:gs>
            <a:gs pos="100000">
              <a:schemeClr val="accent2">
                <a:hueOff val="-2430107"/>
                <a:satOff val="-4678"/>
                <a:lumOff val="327"/>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Optimizer</a:t>
          </a:r>
          <a:endParaRPr lang="en-US" sz="2100" kern="1200"/>
        </a:p>
      </dsp:txBody>
      <dsp:txXfrm>
        <a:off x="23388" y="2840370"/>
        <a:ext cx="6636598" cy="432338"/>
      </dsp:txXfrm>
    </dsp:sp>
    <dsp:sp modelId="{809AFE76-81F5-48F3-B4FF-776FE1243D1F}">
      <dsp:nvSpPr>
        <dsp:cNvPr id="0" name=""/>
        <dsp:cNvSpPr/>
      </dsp:nvSpPr>
      <dsp:spPr>
        <a:xfrm>
          <a:off x="0" y="3356578"/>
          <a:ext cx="6683374" cy="479114"/>
        </a:xfrm>
        <a:prstGeom prst="roundRect">
          <a:avLst/>
        </a:prstGeom>
        <a:gradFill rotWithShape="0">
          <a:gsLst>
            <a:gs pos="0">
              <a:schemeClr val="accent2">
                <a:hueOff val="-2916128"/>
                <a:satOff val="-5613"/>
                <a:lumOff val="392"/>
                <a:alphaOff val="0"/>
                <a:tint val="94000"/>
                <a:satMod val="100000"/>
                <a:lumMod val="108000"/>
              </a:schemeClr>
            </a:gs>
            <a:gs pos="50000">
              <a:schemeClr val="accent2">
                <a:hueOff val="-2916128"/>
                <a:satOff val="-5613"/>
                <a:lumOff val="392"/>
                <a:alphaOff val="0"/>
                <a:tint val="98000"/>
                <a:shade val="100000"/>
                <a:satMod val="100000"/>
                <a:lumMod val="100000"/>
              </a:schemeClr>
            </a:gs>
            <a:gs pos="100000">
              <a:schemeClr val="accent2">
                <a:hueOff val="-2916128"/>
                <a:satOff val="-5613"/>
                <a:lumOff val="39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Evaluation Metrics</a:t>
          </a:r>
          <a:endParaRPr lang="en-US" sz="2100" kern="1200"/>
        </a:p>
      </dsp:txBody>
      <dsp:txXfrm>
        <a:off x="23388" y="3379966"/>
        <a:ext cx="6636598" cy="432338"/>
      </dsp:txXfrm>
    </dsp:sp>
    <dsp:sp modelId="{8A963876-F62F-47F1-BBA6-131208DFB96E}">
      <dsp:nvSpPr>
        <dsp:cNvPr id="0" name=""/>
        <dsp:cNvSpPr/>
      </dsp:nvSpPr>
      <dsp:spPr>
        <a:xfrm>
          <a:off x="0" y="3896173"/>
          <a:ext cx="6683374" cy="479114"/>
        </a:xfrm>
        <a:prstGeom prst="roundRect">
          <a:avLst/>
        </a:prstGeom>
        <a:gradFill rotWithShape="0">
          <a:gsLst>
            <a:gs pos="0">
              <a:schemeClr val="accent2">
                <a:hueOff val="-3402150"/>
                <a:satOff val="-6549"/>
                <a:lumOff val="457"/>
                <a:alphaOff val="0"/>
                <a:tint val="94000"/>
                <a:satMod val="100000"/>
                <a:lumMod val="108000"/>
              </a:schemeClr>
            </a:gs>
            <a:gs pos="50000">
              <a:schemeClr val="accent2">
                <a:hueOff val="-3402150"/>
                <a:satOff val="-6549"/>
                <a:lumOff val="457"/>
                <a:alphaOff val="0"/>
                <a:tint val="98000"/>
                <a:shade val="100000"/>
                <a:satMod val="100000"/>
                <a:lumMod val="100000"/>
              </a:schemeClr>
            </a:gs>
            <a:gs pos="100000">
              <a:schemeClr val="accent2">
                <a:hueOff val="-3402150"/>
                <a:satOff val="-6549"/>
                <a:lumOff val="457"/>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Training process</a:t>
          </a:r>
          <a:endParaRPr lang="en-US" sz="2100" kern="1200"/>
        </a:p>
      </dsp:txBody>
      <dsp:txXfrm>
        <a:off x="23388" y="3919561"/>
        <a:ext cx="6636598" cy="432338"/>
      </dsp:txXfrm>
    </dsp:sp>
    <dsp:sp modelId="{35F10611-2D80-49BD-BF75-B35382ED4D2D}">
      <dsp:nvSpPr>
        <dsp:cNvPr id="0" name=""/>
        <dsp:cNvSpPr/>
      </dsp:nvSpPr>
      <dsp:spPr>
        <a:xfrm>
          <a:off x="0" y="4435768"/>
          <a:ext cx="6683374" cy="479114"/>
        </a:xfrm>
        <a:prstGeom prst="roundRect">
          <a:avLst/>
        </a:prstGeom>
        <a:gradFill rotWithShape="0">
          <a:gsLst>
            <a:gs pos="0">
              <a:schemeClr val="accent2">
                <a:hueOff val="-3888171"/>
                <a:satOff val="-7484"/>
                <a:lumOff val="523"/>
                <a:alphaOff val="0"/>
                <a:tint val="94000"/>
                <a:satMod val="100000"/>
                <a:lumMod val="108000"/>
              </a:schemeClr>
            </a:gs>
            <a:gs pos="50000">
              <a:schemeClr val="accent2">
                <a:hueOff val="-3888171"/>
                <a:satOff val="-7484"/>
                <a:lumOff val="523"/>
                <a:alphaOff val="0"/>
                <a:tint val="98000"/>
                <a:shade val="100000"/>
                <a:satMod val="100000"/>
                <a:lumMod val="100000"/>
              </a:schemeClr>
            </a:gs>
            <a:gs pos="100000">
              <a:schemeClr val="accent2">
                <a:hueOff val="-3888171"/>
                <a:satOff val="-7484"/>
                <a:lumOff val="523"/>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Results</a:t>
          </a:r>
          <a:endParaRPr lang="en-US" sz="2100" kern="1200" dirty="0"/>
        </a:p>
      </dsp:txBody>
      <dsp:txXfrm>
        <a:off x="23388" y="4459156"/>
        <a:ext cx="6636598" cy="432338"/>
      </dsp:txXfrm>
    </dsp:sp>
    <dsp:sp modelId="{AC5990C9-5D52-461E-A440-DEA8F0E9BBEA}">
      <dsp:nvSpPr>
        <dsp:cNvPr id="0" name=""/>
        <dsp:cNvSpPr/>
      </dsp:nvSpPr>
      <dsp:spPr>
        <a:xfrm>
          <a:off x="0" y="4975363"/>
          <a:ext cx="6683374" cy="479114"/>
        </a:xfrm>
        <a:prstGeom prst="round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Reference</a:t>
          </a:r>
          <a:endParaRPr lang="en-US" sz="2100" kern="1200" dirty="0"/>
        </a:p>
      </dsp:txBody>
      <dsp:txXfrm>
        <a:off x="23388" y="4998751"/>
        <a:ext cx="6636598" cy="432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3DB6A-0297-400A-A090-103DAEE3A9C4}">
      <dsp:nvSpPr>
        <dsp:cNvPr id="0" name=""/>
        <dsp:cNvSpPr/>
      </dsp:nvSpPr>
      <dsp:spPr>
        <a:xfrm>
          <a:off x="906836" y="327493"/>
          <a:ext cx="1261236" cy="12612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3752F-7804-4CB1-988D-08C96120A322}">
      <dsp:nvSpPr>
        <dsp:cNvPr id="0" name=""/>
        <dsp:cNvSpPr/>
      </dsp:nvSpPr>
      <dsp:spPr>
        <a:xfrm>
          <a:off x="1175624" y="596281"/>
          <a:ext cx="723660" cy="723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FFA9CF-F72C-43EA-8016-508B4EAC9FE5}">
      <dsp:nvSpPr>
        <dsp:cNvPr id="0" name=""/>
        <dsp:cNvSpPr/>
      </dsp:nvSpPr>
      <dsp:spPr>
        <a:xfrm>
          <a:off x="503654" y="1981573"/>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Adversarial Loss</a:t>
          </a:r>
        </a:p>
      </dsp:txBody>
      <dsp:txXfrm>
        <a:off x="503654" y="1981573"/>
        <a:ext cx="2067600" cy="720000"/>
      </dsp:txXfrm>
    </dsp:sp>
    <dsp:sp modelId="{A1BCA1B4-0B24-4EB9-9AD7-858DED2F6FF1}">
      <dsp:nvSpPr>
        <dsp:cNvPr id="0" name=""/>
        <dsp:cNvSpPr/>
      </dsp:nvSpPr>
      <dsp:spPr>
        <a:xfrm>
          <a:off x="3336266" y="327493"/>
          <a:ext cx="1261236" cy="12612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ECACA5-1BE0-46E3-9697-E6EC6F7D07CD}">
      <dsp:nvSpPr>
        <dsp:cNvPr id="0" name=""/>
        <dsp:cNvSpPr/>
      </dsp:nvSpPr>
      <dsp:spPr>
        <a:xfrm>
          <a:off x="3605054" y="596281"/>
          <a:ext cx="723660" cy="723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3CED0D-9937-4BF8-B578-4C66375EC167}">
      <dsp:nvSpPr>
        <dsp:cNvPr id="0" name=""/>
        <dsp:cNvSpPr/>
      </dsp:nvSpPr>
      <dsp:spPr>
        <a:xfrm>
          <a:off x="2933084" y="1981573"/>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Cycle Consistence Loss</a:t>
          </a:r>
        </a:p>
      </dsp:txBody>
      <dsp:txXfrm>
        <a:off x="2933084" y="1981573"/>
        <a:ext cx="2067600" cy="720000"/>
      </dsp:txXfrm>
    </dsp:sp>
    <dsp:sp modelId="{5548FBE9-14F2-49AF-A2F6-2B77283D5C60}">
      <dsp:nvSpPr>
        <dsp:cNvPr id="0" name=""/>
        <dsp:cNvSpPr/>
      </dsp:nvSpPr>
      <dsp:spPr>
        <a:xfrm>
          <a:off x="5765696" y="327493"/>
          <a:ext cx="1261236" cy="12612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CFBB3-38A0-4F89-89A3-B56D24F7E35B}">
      <dsp:nvSpPr>
        <dsp:cNvPr id="0" name=""/>
        <dsp:cNvSpPr/>
      </dsp:nvSpPr>
      <dsp:spPr>
        <a:xfrm>
          <a:off x="6034484" y="596281"/>
          <a:ext cx="723660" cy="723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7CE7E-3E49-498F-A813-9EFE50EE09EC}">
      <dsp:nvSpPr>
        <dsp:cNvPr id="0" name=""/>
        <dsp:cNvSpPr/>
      </dsp:nvSpPr>
      <dsp:spPr>
        <a:xfrm>
          <a:off x="5362514" y="1981573"/>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altLang="zh-CN" sz="1900" kern="1200" dirty="0"/>
            <a:t>Identity Loss</a:t>
          </a:r>
          <a:endParaRPr lang="en-US" sz="1900" kern="1200" dirty="0"/>
        </a:p>
      </dsp:txBody>
      <dsp:txXfrm>
        <a:off x="5362514" y="1981573"/>
        <a:ext cx="2067600" cy="720000"/>
      </dsp:txXfrm>
    </dsp:sp>
    <dsp:sp modelId="{CC5E0840-CEE6-402C-97B6-154AD8DD67EF}">
      <dsp:nvSpPr>
        <dsp:cNvPr id="0" name=""/>
        <dsp:cNvSpPr/>
      </dsp:nvSpPr>
      <dsp:spPr>
        <a:xfrm>
          <a:off x="8195127" y="327493"/>
          <a:ext cx="1261236" cy="12612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ADA46C-7CF3-4943-BA7A-9E31D7D74461}">
      <dsp:nvSpPr>
        <dsp:cNvPr id="0" name=""/>
        <dsp:cNvSpPr/>
      </dsp:nvSpPr>
      <dsp:spPr>
        <a:xfrm>
          <a:off x="8463915" y="596281"/>
          <a:ext cx="723660" cy="723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5318D8-E2E5-48E1-83A8-679B37075E23}">
      <dsp:nvSpPr>
        <dsp:cNvPr id="0" name=""/>
        <dsp:cNvSpPr/>
      </dsp:nvSpPr>
      <dsp:spPr>
        <a:xfrm>
          <a:off x="7791945" y="1981573"/>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Full objective loss</a:t>
          </a:r>
          <a:endParaRPr lang="en-US" altLang="zh-CN" sz="1900" kern="1200" dirty="0"/>
        </a:p>
      </dsp:txBody>
      <dsp:txXfrm>
        <a:off x="7791945" y="1981573"/>
        <a:ext cx="20676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38D7C-6166-4F39-B3AF-0410C50866B9}">
      <dsp:nvSpPr>
        <dsp:cNvPr id="0" name=""/>
        <dsp:cNvSpPr/>
      </dsp:nvSpPr>
      <dsp:spPr>
        <a:xfrm>
          <a:off x="0" y="349949"/>
          <a:ext cx="5563423" cy="4788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E224C8-16E0-4668-907A-3E550631C9F9}">
      <dsp:nvSpPr>
        <dsp:cNvPr id="0" name=""/>
        <dsp:cNvSpPr/>
      </dsp:nvSpPr>
      <dsp:spPr>
        <a:xfrm>
          <a:off x="278171" y="69509"/>
          <a:ext cx="3894396" cy="56088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199" tIns="0" rIns="147199" bIns="0" numCol="1" spcCol="1270" anchor="ctr" anchorCtr="0">
          <a:noAutofit/>
        </a:bodyPr>
        <a:lstStyle/>
        <a:p>
          <a:pPr marL="0" lvl="0" indent="0" algn="l" defTabSz="844550">
            <a:lnSpc>
              <a:spcPct val="90000"/>
            </a:lnSpc>
            <a:spcBef>
              <a:spcPct val="0"/>
            </a:spcBef>
            <a:spcAft>
              <a:spcPct val="35000"/>
            </a:spcAft>
            <a:buNone/>
          </a:pPr>
          <a:r>
            <a:rPr lang="en-US" sz="1900" kern="1200" baseline="0"/>
            <a:t>Gen/Disc Loss Curve</a:t>
          </a:r>
          <a:endParaRPr lang="en-US" sz="1900" kern="1200"/>
        </a:p>
      </dsp:txBody>
      <dsp:txXfrm>
        <a:off x="305551" y="96889"/>
        <a:ext cx="3839636" cy="506120"/>
      </dsp:txXfrm>
    </dsp:sp>
    <dsp:sp modelId="{1BCEEE21-5721-4A9F-A9F0-6A1C8AF8EAAC}">
      <dsp:nvSpPr>
        <dsp:cNvPr id="0" name=""/>
        <dsp:cNvSpPr/>
      </dsp:nvSpPr>
      <dsp:spPr>
        <a:xfrm>
          <a:off x="0" y="1211789"/>
          <a:ext cx="5563423" cy="478800"/>
        </a:xfrm>
        <a:prstGeom prst="rect">
          <a:avLst/>
        </a:prstGeom>
        <a:solidFill>
          <a:schemeClr val="lt1">
            <a:alpha val="90000"/>
            <a:hueOff val="0"/>
            <a:satOff val="0"/>
            <a:lumOff val="0"/>
            <a:alphaOff val="0"/>
          </a:schemeClr>
        </a:solidFill>
        <a:ln w="9525" cap="flat" cmpd="sng" algn="ctr">
          <a:solidFill>
            <a:schemeClr val="accent5">
              <a:hueOff val="3846953"/>
              <a:satOff val="-1374"/>
              <a:lumOff val="2206"/>
              <a:alphaOff val="0"/>
            </a:schemeClr>
          </a:solidFill>
          <a:prstDash val="solid"/>
        </a:ln>
        <a:effectLst/>
      </dsp:spPr>
      <dsp:style>
        <a:lnRef idx="1">
          <a:scrgbClr r="0" g="0" b="0"/>
        </a:lnRef>
        <a:fillRef idx="1">
          <a:scrgbClr r="0" g="0" b="0"/>
        </a:fillRef>
        <a:effectRef idx="0">
          <a:scrgbClr r="0" g="0" b="0"/>
        </a:effectRef>
        <a:fontRef idx="minor"/>
      </dsp:style>
    </dsp:sp>
    <dsp:sp modelId="{66F79DB9-F5FD-46A3-A604-5000673999BD}">
      <dsp:nvSpPr>
        <dsp:cNvPr id="0" name=""/>
        <dsp:cNvSpPr/>
      </dsp:nvSpPr>
      <dsp:spPr>
        <a:xfrm>
          <a:off x="278171" y="931349"/>
          <a:ext cx="3894396" cy="560880"/>
        </a:xfrm>
        <a:prstGeom prst="roundRect">
          <a:avLst/>
        </a:prstGeom>
        <a:gradFill rotWithShape="0">
          <a:gsLst>
            <a:gs pos="0">
              <a:schemeClr val="accent5">
                <a:hueOff val="3846953"/>
                <a:satOff val="-1374"/>
                <a:lumOff val="2206"/>
                <a:alphaOff val="0"/>
                <a:tint val="94000"/>
                <a:satMod val="100000"/>
                <a:lumMod val="108000"/>
              </a:schemeClr>
            </a:gs>
            <a:gs pos="50000">
              <a:schemeClr val="accent5">
                <a:hueOff val="3846953"/>
                <a:satOff val="-1374"/>
                <a:lumOff val="2206"/>
                <a:alphaOff val="0"/>
                <a:tint val="98000"/>
                <a:shade val="100000"/>
                <a:satMod val="100000"/>
                <a:lumMod val="100000"/>
              </a:schemeClr>
            </a:gs>
            <a:gs pos="100000">
              <a:schemeClr val="accent5">
                <a:hueOff val="3846953"/>
                <a:satOff val="-1374"/>
                <a:lumOff val="220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199" tIns="0" rIns="147199" bIns="0" numCol="1" spcCol="1270" anchor="ctr" anchorCtr="0">
          <a:noAutofit/>
        </a:bodyPr>
        <a:lstStyle/>
        <a:p>
          <a:pPr marL="0" lvl="0" indent="0" algn="l" defTabSz="844550">
            <a:lnSpc>
              <a:spcPct val="90000"/>
            </a:lnSpc>
            <a:spcBef>
              <a:spcPct val="0"/>
            </a:spcBef>
            <a:spcAft>
              <a:spcPct val="35000"/>
            </a:spcAft>
            <a:buNone/>
          </a:pPr>
          <a:r>
            <a:rPr lang="en-US" sz="1900" kern="1200" baseline="0"/>
            <a:t>Identity Loss Curve</a:t>
          </a:r>
          <a:endParaRPr lang="en-US" sz="1900" kern="1200"/>
        </a:p>
      </dsp:txBody>
      <dsp:txXfrm>
        <a:off x="305551" y="958729"/>
        <a:ext cx="3839636" cy="506120"/>
      </dsp:txXfrm>
    </dsp:sp>
    <dsp:sp modelId="{C2FA70F2-01C9-4D54-8C5E-4EB6352A70B0}">
      <dsp:nvSpPr>
        <dsp:cNvPr id="0" name=""/>
        <dsp:cNvSpPr/>
      </dsp:nvSpPr>
      <dsp:spPr>
        <a:xfrm>
          <a:off x="0" y="2073629"/>
          <a:ext cx="5563423" cy="478800"/>
        </a:xfrm>
        <a:prstGeom prst="rect">
          <a:avLst/>
        </a:prstGeom>
        <a:solidFill>
          <a:schemeClr val="lt1">
            <a:alpha val="90000"/>
            <a:hueOff val="0"/>
            <a:satOff val="0"/>
            <a:lumOff val="0"/>
            <a:alphaOff val="0"/>
          </a:schemeClr>
        </a:solidFill>
        <a:ln w="9525" cap="flat" cmpd="sng" algn="ctr">
          <a:solidFill>
            <a:schemeClr val="accent5">
              <a:hueOff val="7693906"/>
              <a:satOff val="-2748"/>
              <a:lumOff val="4412"/>
              <a:alphaOff val="0"/>
            </a:schemeClr>
          </a:solidFill>
          <a:prstDash val="solid"/>
        </a:ln>
        <a:effectLst/>
      </dsp:spPr>
      <dsp:style>
        <a:lnRef idx="1">
          <a:scrgbClr r="0" g="0" b="0"/>
        </a:lnRef>
        <a:fillRef idx="1">
          <a:scrgbClr r="0" g="0" b="0"/>
        </a:fillRef>
        <a:effectRef idx="0">
          <a:scrgbClr r="0" g="0" b="0"/>
        </a:effectRef>
        <a:fontRef idx="minor"/>
      </dsp:style>
    </dsp:sp>
    <dsp:sp modelId="{ABACD3D3-D766-40A3-A553-1CAA8B8C665B}">
      <dsp:nvSpPr>
        <dsp:cNvPr id="0" name=""/>
        <dsp:cNvSpPr/>
      </dsp:nvSpPr>
      <dsp:spPr>
        <a:xfrm>
          <a:off x="278171" y="1793189"/>
          <a:ext cx="3894396" cy="560880"/>
        </a:xfrm>
        <a:prstGeom prst="roundRect">
          <a:avLst/>
        </a:prstGeom>
        <a:gradFill rotWithShape="0">
          <a:gsLst>
            <a:gs pos="0">
              <a:schemeClr val="accent5">
                <a:hueOff val="7693906"/>
                <a:satOff val="-2748"/>
                <a:lumOff val="4412"/>
                <a:alphaOff val="0"/>
                <a:tint val="94000"/>
                <a:satMod val="100000"/>
                <a:lumMod val="108000"/>
              </a:schemeClr>
            </a:gs>
            <a:gs pos="50000">
              <a:schemeClr val="accent5">
                <a:hueOff val="7693906"/>
                <a:satOff val="-2748"/>
                <a:lumOff val="4412"/>
                <a:alphaOff val="0"/>
                <a:tint val="98000"/>
                <a:shade val="100000"/>
                <a:satMod val="100000"/>
                <a:lumMod val="100000"/>
              </a:schemeClr>
            </a:gs>
            <a:gs pos="100000">
              <a:schemeClr val="accent5">
                <a:hueOff val="7693906"/>
                <a:satOff val="-2748"/>
                <a:lumOff val="441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199" tIns="0" rIns="147199" bIns="0" numCol="1" spcCol="1270" anchor="ctr" anchorCtr="0">
          <a:noAutofit/>
        </a:bodyPr>
        <a:lstStyle/>
        <a:p>
          <a:pPr marL="0" lvl="0" indent="0" algn="l" defTabSz="844550">
            <a:lnSpc>
              <a:spcPct val="90000"/>
            </a:lnSpc>
            <a:spcBef>
              <a:spcPct val="0"/>
            </a:spcBef>
            <a:spcAft>
              <a:spcPct val="35000"/>
            </a:spcAft>
            <a:buNone/>
          </a:pPr>
          <a:r>
            <a:rPr lang="en-US" sz="1900" kern="1200" baseline="0"/>
            <a:t>Cycle Consistency Loss</a:t>
          </a:r>
          <a:endParaRPr lang="en-US" sz="1900" kern="1200"/>
        </a:p>
      </dsp:txBody>
      <dsp:txXfrm>
        <a:off x="305551" y="1820569"/>
        <a:ext cx="3839636" cy="506120"/>
      </dsp:txXfrm>
    </dsp:sp>
    <dsp:sp modelId="{1601ADF7-1766-4858-B015-CA92988439A0}">
      <dsp:nvSpPr>
        <dsp:cNvPr id="0" name=""/>
        <dsp:cNvSpPr/>
      </dsp:nvSpPr>
      <dsp:spPr>
        <a:xfrm>
          <a:off x="0" y="2935469"/>
          <a:ext cx="5563423" cy="478800"/>
        </a:xfrm>
        <a:prstGeom prst="rect">
          <a:avLst/>
        </a:prstGeom>
        <a:solidFill>
          <a:schemeClr val="lt1">
            <a:alpha val="90000"/>
            <a:hueOff val="0"/>
            <a:satOff val="0"/>
            <a:lumOff val="0"/>
            <a:alphaOff val="0"/>
          </a:schemeClr>
        </a:solidFill>
        <a:ln w="9525" cap="flat" cmpd="sng" algn="ctr">
          <a:solidFill>
            <a:schemeClr val="accent5">
              <a:hueOff val="11540859"/>
              <a:satOff val="-4122"/>
              <a:lumOff val="6619"/>
              <a:alphaOff val="0"/>
            </a:schemeClr>
          </a:solidFill>
          <a:prstDash val="solid"/>
        </a:ln>
        <a:effectLst/>
      </dsp:spPr>
      <dsp:style>
        <a:lnRef idx="1">
          <a:scrgbClr r="0" g="0" b="0"/>
        </a:lnRef>
        <a:fillRef idx="1">
          <a:scrgbClr r="0" g="0" b="0"/>
        </a:fillRef>
        <a:effectRef idx="0">
          <a:scrgbClr r="0" g="0" b="0"/>
        </a:effectRef>
        <a:fontRef idx="minor"/>
      </dsp:style>
    </dsp:sp>
    <dsp:sp modelId="{5758F181-423F-49A9-BC3F-1BC0266FF616}">
      <dsp:nvSpPr>
        <dsp:cNvPr id="0" name=""/>
        <dsp:cNvSpPr/>
      </dsp:nvSpPr>
      <dsp:spPr>
        <a:xfrm>
          <a:off x="278171" y="2655029"/>
          <a:ext cx="3894396" cy="560880"/>
        </a:xfrm>
        <a:prstGeom prst="roundRect">
          <a:avLst/>
        </a:prstGeom>
        <a:gradFill rotWithShape="0">
          <a:gsLst>
            <a:gs pos="0">
              <a:schemeClr val="accent5">
                <a:hueOff val="11540859"/>
                <a:satOff val="-4122"/>
                <a:lumOff val="6619"/>
                <a:alphaOff val="0"/>
                <a:tint val="94000"/>
                <a:satMod val="100000"/>
                <a:lumMod val="108000"/>
              </a:schemeClr>
            </a:gs>
            <a:gs pos="50000">
              <a:schemeClr val="accent5">
                <a:hueOff val="11540859"/>
                <a:satOff val="-4122"/>
                <a:lumOff val="6619"/>
                <a:alphaOff val="0"/>
                <a:tint val="98000"/>
                <a:shade val="100000"/>
                <a:satMod val="100000"/>
                <a:lumMod val="100000"/>
              </a:schemeClr>
            </a:gs>
            <a:gs pos="100000">
              <a:schemeClr val="accent5">
                <a:hueOff val="11540859"/>
                <a:satOff val="-4122"/>
                <a:lumOff val="6619"/>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199" tIns="0" rIns="147199" bIns="0" numCol="1" spcCol="1270" anchor="ctr" anchorCtr="0">
          <a:noAutofit/>
        </a:bodyPr>
        <a:lstStyle/>
        <a:p>
          <a:pPr marL="0" lvl="0" indent="0" algn="l" defTabSz="844550">
            <a:lnSpc>
              <a:spcPct val="90000"/>
            </a:lnSpc>
            <a:spcBef>
              <a:spcPct val="0"/>
            </a:spcBef>
            <a:spcAft>
              <a:spcPct val="35000"/>
            </a:spcAft>
            <a:buNone/>
          </a:pPr>
          <a:r>
            <a:rPr lang="en-US" sz="1900" kern="1200" baseline="0"/>
            <a:t>FID Curve</a:t>
          </a:r>
          <a:endParaRPr lang="en-US" sz="1900" kern="1200"/>
        </a:p>
      </dsp:txBody>
      <dsp:txXfrm>
        <a:off x="305551" y="2682409"/>
        <a:ext cx="3839636" cy="506120"/>
      </dsp:txXfrm>
    </dsp:sp>
    <dsp:sp modelId="{AEB4682F-A6E3-4C7E-B8C4-8A4186D139F8}">
      <dsp:nvSpPr>
        <dsp:cNvPr id="0" name=""/>
        <dsp:cNvSpPr/>
      </dsp:nvSpPr>
      <dsp:spPr>
        <a:xfrm>
          <a:off x="0" y="3797309"/>
          <a:ext cx="5563423" cy="478800"/>
        </a:xfrm>
        <a:prstGeom prst="rect">
          <a:avLst/>
        </a:prstGeom>
        <a:solidFill>
          <a:schemeClr val="lt1">
            <a:alpha val="90000"/>
            <a:hueOff val="0"/>
            <a:satOff val="0"/>
            <a:lumOff val="0"/>
            <a:alphaOff val="0"/>
          </a:schemeClr>
        </a:solidFill>
        <a:ln w="9525" cap="flat" cmpd="sng" algn="ctr">
          <a:solidFill>
            <a:schemeClr val="accent5">
              <a:hueOff val="15387812"/>
              <a:satOff val="-5496"/>
              <a:lumOff val="8825"/>
              <a:alphaOff val="0"/>
            </a:schemeClr>
          </a:solidFill>
          <a:prstDash val="solid"/>
        </a:ln>
        <a:effectLst/>
      </dsp:spPr>
      <dsp:style>
        <a:lnRef idx="1">
          <a:scrgbClr r="0" g="0" b="0"/>
        </a:lnRef>
        <a:fillRef idx="1">
          <a:scrgbClr r="0" g="0" b="0"/>
        </a:fillRef>
        <a:effectRef idx="0">
          <a:scrgbClr r="0" g="0" b="0"/>
        </a:effectRef>
        <a:fontRef idx="minor"/>
      </dsp:style>
    </dsp:sp>
    <dsp:sp modelId="{7510DFAC-F6F7-4F88-9678-9DBFE3C86EC8}">
      <dsp:nvSpPr>
        <dsp:cNvPr id="0" name=""/>
        <dsp:cNvSpPr/>
      </dsp:nvSpPr>
      <dsp:spPr>
        <a:xfrm>
          <a:off x="278171" y="3516869"/>
          <a:ext cx="3894396" cy="560880"/>
        </a:xfrm>
        <a:prstGeom prst="roundRect">
          <a:avLst/>
        </a:prstGeom>
        <a:gradFill rotWithShape="0">
          <a:gsLst>
            <a:gs pos="0">
              <a:schemeClr val="accent5">
                <a:hueOff val="15387812"/>
                <a:satOff val="-5496"/>
                <a:lumOff val="8825"/>
                <a:alphaOff val="0"/>
                <a:tint val="94000"/>
                <a:satMod val="100000"/>
                <a:lumMod val="108000"/>
              </a:schemeClr>
            </a:gs>
            <a:gs pos="50000">
              <a:schemeClr val="accent5">
                <a:hueOff val="15387812"/>
                <a:satOff val="-5496"/>
                <a:lumOff val="8825"/>
                <a:alphaOff val="0"/>
                <a:tint val="98000"/>
                <a:shade val="100000"/>
                <a:satMod val="100000"/>
                <a:lumMod val="100000"/>
              </a:schemeClr>
            </a:gs>
            <a:gs pos="100000">
              <a:schemeClr val="accent5">
                <a:hueOff val="15387812"/>
                <a:satOff val="-5496"/>
                <a:lumOff val="8825"/>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199" tIns="0" rIns="147199" bIns="0" numCol="1" spcCol="1270" anchor="ctr" anchorCtr="0">
          <a:noAutofit/>
        </a:bodyPr>
        <a:lstStyle/>
        <a:p>
          <a:pPr marL="0" lvl="0" indent="0" algn="l" defTabSz="844550">
            <a:lnSpc>
              <a:spcPct val="90000"/>
            </a:lnSpc>
            <a:spcBef>
              <a:spcPct val="0"/>
            </a:spcBef>
            <a:spcAft>
              <a:spcPct val="35000"/>
            </a:spcAft>
            <a:buNone/>
          </a:pPr>
          <a:r>
            <a:rPr lang="en-US" sz="1900" kern="1200" baseline="0"/>
            <a:t>Visualized Training Process(GIF)</a:t>
          </a:r>
          <a:endParaRPr lang="en-US" sz="1900" kern="1200"/>
        </a:p>
      </dsp:txBody>
      <dsp:txXfrm>
        <a:off x="305551" y="3544249"/>
        <a:ext cx="3839636"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C2661-110D-47E9-94C5-25F9052C48B9}" type="datetimeFigureOut">
              <a:rPr lang="en-US" smtClean="0"/>
              <a:t>11/28/2019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044B8-7CDC-4EEA-B6CC-EB3C9FEDF620}" type="slidenum">
              <a:rPr lang="en-US" smtClean="0"/>
              <a:t>‹#›</a:t>
            </a:fld>
            <a:endParaRPr lang="en-US"/>
          </a:p>
        </p:txBody>
      </p:sp>
    </p:spTree>
    <p:extLst>
      <p:ext uri="{BB962C8B-B14F-4D97-AF65-F5344CB8AC3E}">
        <p14:creationId xmlns:p14="http://schemas.microsoft.com/office/powerpoint/2010/main" val="164090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CycleGAN</a:t>
            </a:r>
            <a:r>
              <a:rPr lang="en-US" sz="1200" b="0" i="0" kern="1200" dirty="0">
                <a:solidFill>
                  <a:schemeClr val="tx1"/>
                </a:solidFill>
                <a:effectLst/>
                <a:latin typeface="+mn-lt"/>
                <a:ea typeface="+mn-ea"/>
                <a:cs typeface="+mn-cs"/>
              </a:rPr>
              <a:t> builds on earlier work called Pix2Pix. The Pix2Pix network requires paired translations, which means that while training, for each input, you need to specify exactly what the output should look like. </a:t>
            </a:r>
            <a:r>
              <a:rPr lang="en-US" sz="1200" b="0" i="0" kern="1200" dirty="0" err="1">
                <a:solidFill>
                  <a:schemeClr val="tx1"/>
                </a:solidFill>
                <a:effectLst/>
                <a:latin typeface="+mn-lt"/>
                <a:ea typeface="+mn-ea"/>
                <a:cs typeface="+mn-cs"/>
              </a:rPr>
              <a:t>CycleGAN</a:t>
            </a:r>
            <a:r>
              <a:rPr lang="en-US" sz="1200" b="0" i="0" kern="1200" dirty="0">
                <a:solidFill>
                  <a:schemeClr val="tx1"/>
                </a:solidFill>
                <a:effectLst/>
                <a:latin typeface="+mn-lt"/>
                <a:ea typeface="+mn-ea"/>
                <a:cs typeface="+mn-cs"/>
              </a:rPr>
              <a:t> instead just requires two </a:t>
            </a:r>
            <a:r>
              <a:rPr lang="en-US" sz="1200" b="0" i="1" kern="1200" dirty="0">
                <a:solidFill>
                  <a:schemeClr val="tx1"/>
                </a:solidFill>
                <a:effectLst/>
                <a:latin typeface="+mn-lt"/>
                <a:ea typeface="+mn-ea"/>
                <a:cs typeface="+mn-cs"/>
              </a:rPr>
              <a:t>unpaired</a:t>
            </a:r>
            <a:r>
              <a:rPr lang="en-US" sz="1200" b="0" i="0" kern="1200" dirty="0">
                <a:solidFill>
                  <a:schemeClr val="tx1"/>
                </a:solidFill>
                <a:effectLst/>
                <a:latin typeface="+mn-lt"/>
                <a:ea typeface="+mn-ea"/>
                <a:cs typeface="+mn-cs"/>
              </a:rPr>
              <a:t> collections of images and will do its best to find the mapping between them, without you having to specify what the pairs are.</a:t>
            </a:r>
            <a:endParaRPr lang="en-US" dirty="0"/>
          </a:p>
        </p:txBody>
      </p:sp>
      <p:sp>
        <p:nvSpPr>
          <p:cNvPr id="4" name="Slide Number Placeholder 3"/>
          <p:cNvSpPr>
            <a:spLocks noGrp="1"/>
          </p:cNvSpPr>
          <p:nvPr>
            <p:ph type="sldNum" sz="quarter" idx="5"/>
          </p:nvPr>
        </p:nvSpPr>
        <p:spPr/>
        <p:txBody>
          <a:bodyPr/>
          <a:lstStyle/>
          <a:p>
            <a:fld id="{54A044B8-7CDC-4EEA-B6CC-EB3C9FEDF620}" type="slidenum">
              <a:rPr lang="en-US" smtClean="0"/>
              <a:t>8</a:t>
            </a:fld>
            <a:endParaRPr lang="en-US"/>
          </a:p>
        </p:txBody>
      </p:sp>
    </p:spTree>
    <p:extLst>
      <p:ext uri="{BB962C8B-B14F-4D97-AF65-F5344CB8AC3E}">
        <p14:creationId xmlns:p14="http://schemas.microsoft.com/office/powerpoint/2010/main" val="65945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A044B8-7CDC-4EEA-B6CC-EB3C9FEDF620}" type="slidenum">
              <a:rPr lang="en-US" smtClean="0"/>
              <a:t>13</a:t>
            </a:fld>
            <a:endParaRPr lang="en-US"/>
          </a:p>
        </p:txBody>
      </p:sp>
    </p:spTree>
    <p:extLst>
      <p:ext uri="{BB962C8B-B14F-4D97-AF65-F5344CB8AC3E}">
        <p14:creationId xmlns:p14="http://schemas.microsoft.com/office/powerpoint/2010/main" val="248459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A044B8-7CDC-4EEA-B6CC-EB3C9FEDF620}" type="slidenum">
              <a:rPr lang="en-US" smtClean="0"/>
              <a:t>14</a:t>
            </a:fld>
            <a:endParaRPr lang="en-US"/>
          </a:p>
        </p:txBody>
      </p:sp>
    </p:spTree>
    <p:extLst>
      <p:ext uri="{BB962C8B-B14F-4D97-AF65-F5344CB8AC3E}">
        <p14:creationId xmlns:p14="http://schemas.microsoft.com/office/powerpoint/2010/main" val="103637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A044B8-7CDC-4EEA-B6CC-EB3C9FEDF620}" type="slidenum">
              <a:rPr lang="en-US" smtClean="0"/>
              <a:t>15</a:t>
            </a:fld>
            <a:endParaRPr lang="en-US"/>
          </a:p>
        </p:txBody>
      </p:sp>
    </p:spTree>
    <p:extLst>
      <p:ext uri="{BB962C8B-B14F-4D97-AF65-F5344CB8AC3E}">
        <p14:creationId xmlns:p14="http://schemas.microsoft.com/office/powerpoint/2010/main" val="212301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Adversarial training can, in theory, learn mappings G and F that produce outputs identically distributed as target domains Y and X respectively (strictly speaking, this requires G and F to be stochastic functions) [15]. </a:t>
            </a:r>
          </a:p>
          <a:p>
            <a:endParaRPr lang="en-US" dirty="0"/>
          </a:p>
          <a:p>
            <a:r>
              <a:rPr lang="en-US" dirty="0"/>
              <a:t>However, with large enough capacity, a network can map the same set of input images to any random permutation of images in the target domain, where any of the learned mappings can induce an output distribution that matches the target distribution. </a:t>
            </a:r>
          </a:p>
          <a:p>
            <a:endParaRPr lang="en-US" dirty="0"/>
          </a:p>
          <a:p>
            <a:r>
              <a:rPr lang="en-US" dirty="0"/>
              <a:t>Thus, adversarial losses alone cannot guarantee that the learned function can map an individual input xi to a desired output </a:t>
            </a:r>
            <a:r>
              <a:rPr lang="en-US" dirty="0" err="1"/>
              <a:t>yi</a:t>
            </a:r>
            <a:r>
              <a:rPr lang="en-US" dirty="0"/>
              <a:t> . </a:t>
            </a:r>
          </a:p>
        </p:txBody>
      </p:sp>
      <p:sp>
        <p:nvSpPr>
          <p:cNvPr id="4" name="Slide Number Placeholder 3"/>
          <p:cNvSpPr>
            <a:spLocks noGrp="1"/>
          </p:cNvSpPr>
          <p:nvPr>
            <p:ph type="sldNum" sz="quarter" idx="5"/>
          </p:nvPr>
        </p:nvSpPr>
        <p:spPr/>
        <p:txBody>
          <a:bodyPr/>
          <a:lstStyle/>
          <a:p>
            <a:fld id="{54A044B8-7CDC-4EEA-B6CC-EB3C9FEDF620}" type="slidenum">
              <a:rPr lang="en-US" smtClean="0"/>
              <a:t>20</a:t>
            </a:fld>
            <a:endParaRPr lang="en-US"/>
          </a:p>
        </p:txBody>
      </p:sp>
    </p:spTree>
    <p:extLst>
      <p:ext uri="{BB962C8B-B14F-4D97-AF65-F5344CB8AC3E}">
        <p14:creationId xmlns:p14="http://schemas.microsoft.com/office/powerpoint/2010/main" val="3788248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slide" Target="slide4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jpg"/><Relationship Id="rId3" Type="http://schemas.openxmlformats.org/officeDocument/2006/relationships/slideLayout" Target="../slideLayouts/slideLayout2.xml"/><Relationship Id="rId7" Type="http://schemas.openxmlformats.org/officeDocument/2006/relationships/image" Target="../media/image43.jpg"/><Relationship Id="rId12" Type="http://schemas.openxmlformats.org/officeDocument/2006/relationships/image" Target="../media/image48.jp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hyperlink" Target="https://zhuanlan.zhihu.com/p/24767059" TargetMode="External"/><Relationship Id="rId9" Type="http://schemas.openxmlformats.org/officeDocument/2006/relationships/image" Target="../media/image45.jpg"/><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slideLayout" Target="../slideLayouts/slideLayout2.xml"/><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audio" Target="../media/media9.m4a"/><Relationship Id="rId16" Type="http://schemas.openxmlformats.org/officeDocument/2006/relationships/image" Target="../media/image61.png"/><Relationship Id="rId20" Type="http://schemas.openxmlformats.org/officeDocument/2006/relationships/image" Target="../media/image65.png"/><Relationship Id="rId1" Type="http://schemas.microsoft.com/office/2007/relationships/media" Target="../media/media9.m4a"/><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4.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hyperlink" Target="https://pan.baidu.com/s/1i5qY3yt" TargetMode="External"/><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slideLayout" Target="../slideLayouts/slideLayout2.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hyperlink" Target="https://google.github.io/cartoonset/index.html" TargetMode="External"/><Relationship Id="rId9" Type="http://schemas.openxmlformats.org/officeDocument/2006/relationships/image" Target="../media/image72.png"/><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png"/><Relationship Id="rId3" Type="http://schemas.openxmlformats.org/officeDocument/2006/relationships/audio" Target="../media/media11.m4a"/><Relationship Id="rId7" Type="http://schemas.openxmlformats.org/officeDocument/2006/relationships/image" Target="../media/image77.png"/><Relationship Id="rId12" Type="http://schemas.openxmlformats.org/officeDocument/2006/relationships/image" Target="../media/image81.png"/><Relationship Id="rId17" Type="http://schemas.openxmlformats.org/officeDocument/2006/relationships/image" Target="../media/image4.png"/><Relationship Id="rId2" Type="http://schemas.microsoft.com/office/2007/relationships/media" Target="../media/media11.m4a"/><Relationship Id="rId16" Type="http://schemas.openxmlformats.org/officeDocument/2006/relationships/image" Target="../media/image85.png"/><Relationship Id="rId1" Type="http://schemas.openxmlformats.org/officeDocument/2006/relationships/tags" Target="../tags/tag2.xml"/><Relationship Id="rId6" Type="http://schemas.openxmlformats.org/officeDocument/2006/relationships/hyperlink" Target="http://speech.ee.ntu.edu.tw/~tlkagk/courses_MLDS18.html" TargetMode="External"/><Relationship Id="rId11" Type="http://schemas.openxmlformats.org/officeDocument/2006/relationships/image" Target="../media/image80.png"/><Relationship Id="rId5" Type="http://schemas.openxmlformats.org/officeDocument/2006/relationships/notesSlide" Target="../notesSlides/notesSlide2.xml"/><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slideLayout" Target="../slideLayouts/slideLayout2.xml"/><Relationship Id="rId9" Type="http://schemas.openxmlformats.org/officeDocument/2006/relationships/image" Target="../media/image78.png"/><Relationship Id="rId14"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hyperlink" Target="http://speech.ee.ntu.edu.tw/~tlkagk/courses_MLDS18.html" TargetMode="Externa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9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91.png"/><Relationship Id="rId4"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hyperlink" Target="https://towardsdatascience.com/types-of-optimization-algorithms-used-in-neural-networks-and-ways-to-optimize-gradient-95ae5d39529f" TargetMode="External"/><Relationship Id="rId4" Type="http://schemas.openxmlformats.org/officeDocument/2006/relationships/image" Target="../media/image98.gi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image" Target="../media/image3.png"/><Relationship Id="rId9" Type="http://schemas.microsoft.com/office/2007/relationships/diagramDrawing" Target="../diagrams/drawing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104.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png"/><Relationship Id="rId5" Type="http://schemas.openxmlformats.org/officeDocument/2006/relationships/image" Target="../media/image109.png"/><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112.gif"/><Relationship Id="rId4" Type="http://schemas.openxmlformats.org/officeDocument/2006/relationships/image" Target="../media/image111.gif"/></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14.gif"/><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13.gif"/><Relationship Id="rId5" Type="http://schemas.openxmlformats.org/officeDocument/2006/relationships/image" Target="../media/image112.gif"/><Relationship Id="rId4" Type="http://schemas.openxmlformats.org/officeDocument/2006/relationships/image" Target="../media/image111.gif"/></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26" Type="http://schemas.openxmlformats.org/officeDocument/2006/relationships/slide" Target="slide24.xml"/><Relationship Id="rId3" Type="http://schemas.openxmlformats.org/officeDocument/2006/relationships/image" Target="../media/image6.svg"/><Relationship Id="rId21" Type="http://schemas.openxmlformats.org/officeDocument/2006/relationships/slide" Target="slide9.xml"/><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slide" Target="slide23.xml"/><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slide" Target="slide18.xml"/><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slide" Target="slide13.xml"/><Relationship Id="rId28" Type="http://schemas.openxmlformats.org/officeDocument/2006/relationships/slide" Target="slide33.xml"/><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slide" Target="slide10.xml"/><Relationship Id="rId27" Type="http://schemas.openxmlformats.org/officeDocument/2006/relationships/slide" Target="slide2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hyperlink" Target="https://github.com/soumith/ganhack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slide" Target="slide18.xml"/><Relationship Id="rId3" Type="http://schemas.openxmlformats.org/officeDocument/2006/relationships/slideLayout" Target="../slideLayouts/slideLayout2.xml"/><Relationship Id="rId21" Type="http://schemas.openxmlformats.org/officeDocument/2006/relationships/slide" Target="slide25.xml"/><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slide" Target="slide13.xml"/><Relationship Id="rId2" Type="http://schemas.openxmlformats.org/officeDocument/2006/relationships/audio" Target="../media/media3.m4a"/><Relationship Id="rId16" Type="http://schemas.openxmlformats.org/officeDocument/2006/relationships/slide" Target="slide10.xml"/><Relationship Id="rId20" Type="http://schemas.openxmlformats.org/officeDocument/2006/relationships/slide" Target="slide24.xml"/><Relationship Id="rId1" Type="http://schemas.microsoft.com/office/2007/relationships/media" Target="../media/media3.m4a"/><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png"/><Relationship Id="rId5" Type="http://schemas.openxmlformats.org/officeDocument/2006/relationships/image" Target="../media/image24.png"/><Relationship Id="rId15" Type="http://schemas.openxmlformats.org/officeDocument/2006/relationships/slide" Target="slide9.xml"/><Relationship Id="rId23" Type="http://schemas.openxmlformats.org/officeDocument/2006/relationships/slide" Target="slide40.xml"/><Relationship Id="rId10" Type="http://schemas.openxmlformats.org/officeDocument/2006/relationships/image" Target="../media/image29.png"/><Relationship Id="rId19" Type="http://schemas.openxmlformats.org/officeDocument/2006/relationships/slide" Target="slide23.xml"/><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slide" Target="slide6.xml"/><Relationship Id="rId22"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slide" Target="slide40.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peech.ee.ntu.edu.tw/~tlkagk/courses_MLDS18.htm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slide" Target="slide40.xml"/><Relationship Id="rId5" Type="http://schemas.openxmlformats.org/officeDocument/2006/relationships/image" Target="../media/image37.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media7.m4a"/><Relationship Id="rId7" Type="http://schemas.openxmlformats.org/officeDocument/2006/relationships/image" Target="../media/image39.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38.jpeg"/><Relationship Id="rId5" Type="http://schemas.openxmlformats.org/officeDocument/2006/relationships/hyperlink" Target="https://www.telegraph.co.uk/news/11502572/Are-these-the-most-beautiful-faces-in-the-world.html" TargetMode="Externa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hyperlink" Target="https://arxiv.org/pdf/1907.01424.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79" name="Picture 64">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BEFEE825-C625-461D-A226-DECFDAA28B4F}"/>
              </a:ext>
            </a:extLst>
          </p:cNvPr>
          <p:cNvSpPr>
            <a:spLocks noGrp="1"/>
          </p:cNvSpPr>
          <p:nvPr>
            <p:ph type="ctrTitle"/>
          </p:nvPr>
        </p:nvSpPr>
        <p:spPr>
          <a:xfrm>
            <a:off x="1286933" y="2213361"/>
            <a:ext cx="6247721" cy="2204815"/>
          </a:xfrm>
        </p:spPr>
        <p:txBody>
          <a:bodyPr>
            <a:normAutofit/>
          </a:bodyPr>
          <a:lstStyle/>
          <a:p>
            <a:pPr algn="l"/>
            <a:r>
              <a:rPr lang="en-US" altLang="zh-CN"/>
              <a:t>Cse 676 Deep Learning Project 2</a:t>
            </a:r>
            <a:endParaRPr lang="en-US" dirty="0"/>
          </a:p>
        </p:txBody>
      </p:sp>
      <p:sp>
        <p:nvSpPr>
          <p:cNvPr id="3" name="Subtitle 2">
            <a:extLst>
              <a:ext uri="{FF2B5EF4-FFF2-40B4-BE49-F238E27FC236}">
                <a16:creationId xmlns:a16="http://schemas.microsoft.com/office/drawing/2014/main" id="{41A56DF5-3D52-4EE9-98CC-55E3A666D556}"/>
              </a:ext>
            </a:extLst>
          </p:cNvPr>
          <p:cNvSpPr>
            <a:spLocks noGrp="1"/>
          </p:cNvSpPr>
          <p:nvPr>
            <p:ph type="subTitle" idx="1"/>
          </p:nvPr>
        </p:nvSpPr>
        <p:spPr>
          <a:xfrm>
            <a:off x="1286934" y="4418176"/>
            <a:ext cx="6247721" cy="1264209"/>
          </a:xfrm>
        </p:spPr>
        <p:txBody>
          <a:bodyPr>
            <a:normAutofit fontScale="92500" lnSpcReduction="20000"/>
          </a:bodyPr>
          <a:lstStyle/>
          <a:p>
            <a:pPr algn="l"/>
            <a:r>
              <a:rPr lang="en-US" dirty="0" err="1">
                <a:solidFill>
                  <a:schemeClr val="tx1">
                    <a:lumMod val="50000"/>
                    <a:lumOff val="50000"/>
                  </a:schemeClr>
                </a:solidFill>
              </a:rPr>
              <a:t>CycleaGAN</a:t>
            </a:r>
            <a:r>
              <a:rPr lang="en-US" baseline="30000" dirty="0">
                <a:solidFill>
                  <a:schemeClr val="tx1">
                    <a:lumMod val="50000"/>
                    <a:lumOff val="50000"/>
                  </a:schemeClr>
                </a:solidFill>
                <a:hlinkClick r:id="rId5" action="ppaction://hlinksldjump"/>
              </a:rPr>
              <a:t>[1]</a:t>
            </a:r>
            <a:r>
              <a:rPr lang="en-US" dirty="0">
                <a:solidFill>
                  <a:schemeClr val="tx1">
                    <a:lumMod val="50000"/>
                    <a:lumOff val="50000"/>
                  </a:schemeClr>
                </a:solidFill>
              </a:rPr>
              <a:t> - Face domain translation</a:t>
            </a:r>
          </a:p>
          <a:p>
            <a:pPr algn="l"/>
            <a:r>
              <a:rPr lang="en-US" i="1" dirty="0">
                <a:solidFill>
                  <a:schemeClr val="tx1">
                    <a:lumMod val="50000"/>
                    <a:lumOff val="50000"/>
                  </a:schemeClr>
                </a:solidFill>
                <a:latin typeface="Abadi Extra Light" panose="020B0604020202020204" pitchFamily="34" charset="0"/>
              </a:rPr>
              <a:t>By: </a:t>
            </a:r>
            <a:r>
              <a:rPr lang="en-US" i="1" dirty="0" err="1">
                <a:solidFill>
                  <a:schemeClr val="tx1">
                    <a:lumMod val="50000"/>
                    <a:lumOff val="50000"/>
                  </a:schemeClr>
                </a:solidFill>
                <a:latin typeface="Abadi Extra Light" panose="020B0604020202020204" pitchFamily="34" charset="0"/>
              </a:rPr>
              <a:t>tingting</a:t>
            </a:r>
            <a:r>
              <a:rPr lang="en-US" i="1" dirty="0">
                <a:solidFill>
                  <a:schemeClr val="tx1">
                    <a:lumMod val="50000"/>
                    <a:lumOff val="50000"/>
                  </a:schemeClr>
                </a:solidFill>
                <a:latin typeface="Abadi Extra Light" panose="020B0604020202020204" pitchFamily="34" charset="0"/>
              </a:rPr>
              <a:t> wang, Xinguo </a:t>
            </a:r>
            <a:r>
              <a:rPr lang="en-US" i="1" dirty="0" err="1">
                <a:solidFill>
                  <a:schemeClr val="tx1">
                    <a:lumMod val="50000"/>
                    <a:lumOff val="50000"/>
                  </a:schemeClr>
                </a:solidFill>
                <a:latin typeface="Abadi Extra Light" panose="020B0604020202020204" pitchFamily="34" charset="0"/>
              </a:rPr>
              <a:t>zhu</a:t>
            </a:r>
            <a:r>
              <a:rPr lang="en-US" i="1" dirty="0">
                <a:solidFill>
                  <a:schemeClr val="tx1">
                    <a:lumMod val="50000"/>
                    <a:lumOff val="50000"/>
                  </a:schemeClr>
                </a:solidFill>
                <a:latin typeface="Abadi Extra Light" panose="020B0604020202020204" pitchFamily="34" charset="0"/>
              </a:rPr>
              <a:t>, </a:t>
            </a:r>
            <a:r>
              <a:rPr lang="en-US" i="1" dirty="0" err="1">
                <a:solidFill>
                  <a:schemeClr val="tx1">
                    <a:lumMod val="50000"/>
                    <a:lumOff val="50000"/>
                  </a:schemeClr>
                </a:solidFill>
                <a:latin typeface="Abadi Extra Light" panose="020B0604020202020204" pitchFamily="34" charset="0"/>
              </a:rPr>
              <a:t>yi</a:t>
            </a:r>
            <a:r>
              <a:rPr lang="en-US" i="1" dirty="0">
                <a:solidFill>
                  <a:schemeClr val="tx1">
                    <a:lumMod val="50000"/>
                    <a:lumOff val="50000"/>
                  </a:schemeClr>
                </a:solidFill>
                <a:latin typeface="Abadi Extra Light" panose="020B0604020202020204" pitchFamily="34" charset="0"/>
              </a:rPr>
              <a:t> </a:t>
            </a:r>
            <a:r>
              <a:rPr lang="en-US" i="1" dirty="0" err="1">
                <a:solidFill>
                  <a:schemeClr val="tx1">
                    <a:lumMod val="50000"/>
                    <a:lumOff val="50000"/>
                  </a:schemeClr>
                </a:solidFill>
                <a:latin typeface="Abadi Extra Light" panose="020B0604020202020204" pitchFamily="34" charset="0"/>
              </a:rPr>
              <a:t>huo</a:t>
            </a:r>
            <a:endParaRPr lang="en-US" i="1" dirty="0">
              <a:solidFill>
                <a:schemeClr val="tx1">
                  <a:lumMod val="50000"/>
                  <a:lumOff val="50000"/>
                </a:schemeClr>
              </a:solidFill>
              <a:latin typeface="Abadi Extra Light" panose="020B0604020202020204" pitchFamily="34" charset="0"/>
            </a:endParaRPr>
          </a:p>
          <a:p>
            <a:pPr algn="l"/>
            <a:r>
              <a:rPr lang="en-US" i="1">
                <a:solidFill>
                  <a:schemeClr val="tx1">
                    <a:lumMod val="50000"/>
                    <a:lumOff val="50000"/>
                  </a:schemeClr>
                </a:solidFill>
                <a:latin typeface="Abadi Extra Light" panose="020B0604020202020204" pitchFamily="34" charset="0"/>
              </a:rPr>
              <a:t>UbI</a:t>
            </a:r>
            <a:r>
              <a:rPr lang="en-US" i="1" dirty="0">
                <a:solidFill>
                  <a:schemeClr val="tx1">
                    <a:lumMod val="50000"/>
                    <a:lumOff val="50000"/>
                  </a:schemeClr>
                </a:solidFill>
                <a:latin typeface="Abadi Extra Light" panose="020B0604020202020204" pitchFamily="34" charset="0"/>
              </a:rPr>
              <a:t>D</a:t>
            </a:r>
            <a:r>
              <a:rPr lang="en-US" i="1">
                <a:solidFill>
                  <a:schemeClr val="tx1">
                    <a:lumMod val="50000"/>
                    <a:lumOff val="50000"/>
                  </a:schemeClr>
                </a:solidFill>
                <a:latin typeface="Abadi Extra Light" panose="020B0604020202020204" pitchFamily="34" charset="0"/>
              </a:rPr>
              <a:t>: </a:t>
            </a:r>
            <a:r>
              <a:rPr lang="en-US" i="1" cap="none" dirty="0">
                <a:solidFill>
                  <a:schemeClr val="tx1">
                    <a:lumMod val="50000"/>
                    <a:lumOff val="50000"/>
                  </a:schemeClr>
                </a:solidFill>
                <a:latin typeface="Abadi Extra Light" panose="020B0604020202020204" pitchFamily="34" charset="0"/>
              </a:rPr>
              <a:t>twang49, </a:t>
            </a:r>
            <a:r>
              <a:rPr lang="en-US" i="1" cap="none" dirty="0" err="1">
                <a:solidFill>
                  <a:schemeClr val="tx1">
                    <a:lumMod val="50000"/>
                    <a:lumOff val="50000"/>
                  </a:schemeClr>
                </a:solidFill>
                <a:latin typeface="Abadi Extra Light" panose="020B0604020202020204" pitchFamily="34" charset="0"/>
              </a:rPr>
              <a:t>xinguozh</a:t>
            </a:r>
            <a:r>
              <a:rPr lang="en-US" i="1" cap="none" dirty="0">
                <a:solidFill>
                  <a:schemeClr val="tx1">
                    <a:lumMod val="50000"/>
                    <a:lumOff val="50000"/>
                  </a:schemeClr>
                </a:solidFill>
                <a:latin typeface="Abadi Extra Light" panose="020B0604020202020204" pitchFamily="34" charset="0"/>
              </a:rPr>
              <a:t>, </a:t>
            </a:r>
            <a:r>
              <a:rPr lang="en-US" i="1" cap="none" dirty="0" err="1">
                <a:solidFill>
                  <a:schemeClr val="tx1">
                    <a:lumMod val="50000"/>
                    <a:lumOff val="50000"/>
                  </a:schemeClr>
                </a:solidFill>
                <a:latin typeface="Abadi Extra Light" panose="020B0604020202020204" pitchFamily="34" charset="0"/>
              </a:rPr>
              <a:t>yihuo</a:t>
            </a:r>
            <a:endParaRPr lang="en-US" i="1" dirty="0">
              <a:solidFill>
                <a:schemeClr val="tx1">
                  <a:lumMod val="50000"/>
                  <a:lumOff val="50000"/>
                </a:schemeClr>
              </a:solidFill>
              <a:latin typeface="Abadi Extra Light" panose="020B0604020202020204" pitchFamily="34" charset="0"/>
            </a:endParaRPr>
          </a:p>
        </p:txBody>
      </p:sp>
      <p:pic>
        <p:nvPicPr>
          <p:cNvPr id="80" name="Picture 66">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69" name="Picture 68">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5" name="Audio 4">
            <a:hlinkClick r:id="" action="ppaction://media"/>
            <a:extLst>
              <a:ext uri="{FF2B5EF4-FFF2-40B4-BE49-F238E27FC236}">
                <a16:creationId xmlns:a16="http://schemas.microsoft.com/office/drawing/2014/main" id="{CBC2295C-49C9-4FB1-A987-EF57E88EA0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07746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234"/>
    </mc:Choice>
    <mc:Fallback xmlns="">
      <p:transition spd="slow" advTm="11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lstStyle/>
          <a:p>
            <a:pPr marL="457200" indent="-457200">
              <a:buFont typeface="+mj-lt"/>
              <a:buAutoNum type="arabicPeriod"/>
            </a:pPr>
            <a:r>
              <a:rPr lang="en-US" dirty="0"/>
              <a:t>Animation cartoon dataset</a:t>
            </a:r>
          </a:p>
          <a:p>
            <a:pPr lvl="1"/>
            <a:r>
              <a:rPr lang="en-US" u="sng" dirty="0">
                <a:hlinkClick r:id="rId4"/>
              </a:rPr>
              <a:t>https://zhuanlan.zhihu.com/p/24767059</a:t>
            </a:r>
            <a:endParaRPr lang="en-US" u="sng" dirty="0"/>
          </a:p>
          <a:p>
            <a:pPr lvl="1"/>
            <a:r>
              <a:rPr lang="en-US" dirty="0"/>
              <a:t>50k images</a:t>
            </a:r>
          </a:p>
          <a:p>
            <a:pPr lvl="1"/>
            <a:r>
              <a:rPr lang="en-US" dirty="0"/>
              <a:t>samples-</a:t>
            </a:r>
          </a:p>
          <a:p>
            <a:pPr lvl="1"/>
            <a:endParaRPr lang="en-US"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dataset</a:t>
            </a:r>
          </a:p>
        </p:txBody>
      </p:sp>
      <p:grpSp>
        <p:nvGrpSpPr>
          <p:cNvPr id="23" name="Group 22">
            <a:extLst>
              <a:ext uri="{FF2B5EF4-FFF2-40B4-BE49-F238E27FC236}">
                <a16:creationId xmlns:a16="http://schemas.microsoft.com/office/drawing/2014/main" id="{48F1A618-4269-4799-AD8C-0F6F4E9ECAD0}"/>
              </a:ext>
            </a:extLst>
          </p:cNvPr>
          <p:cNvGrpSpPr/>
          <p:nvPr/>
        </p:nvGrpSpPr>
        <p:grpSpPr>
          <a:xfrm>
            <a:off x="2955001" y="2455588"/>
            <a:ext cx="4509085" cy="4126492"/>
            <a:chOff x="2955001" y="2455588"/>
            <a:chExt cx="4509085" cy="4126492"/>
          </a:xfrm>
        </p:grpSpPr>
        <p:pic>
          <p:nvPicPr>
            <p:cNvPr id="4" name="Picture 3" descr="A close up of a womans face&#10;&#10;Description automatically generated">
              <a:extLst>
                <a:ext uri="{FF2B5EF4-FFF2-40B4-BE49-F238E27FC236}">
                  <a16:creationId xmlns:a16="http://schemas.microsoft.com/office/drawing/2014/main" id="{AC93A4AC-67FB-4ED5-B423-99918175A57E}"/>
                </a:ext>
              </a:extLst>
            </p:cNvPr>
            <p:cNvPicPr>
              <a:picLocks noChangeAspect="1"/>
            </p:cNvPicPr>
            <p:nvPr/>
          </p:nvPicPr>
          <p:blipFill>
            <a:blip r:embed="rId5"/>
            <a:stretch>
              <a:fillRect/>
            </a:stretch>
          </p:blipFill>
          <p:spPr>
            <a:xfrm>
              <a:off x="4594472" y="3901504"/>
              <a:ext cx="1219200" cy="1219200"/>
            </a:xfrm>
            <a:prstGeom prst="rect">
              <a:avLst/>
            </a:prstGeom>
          </p:spPr>
        </p:pic>
        <p:pic>
          <p:nvPicPr>
            <p:cNvPr id="7" name="Picture 6" descr="A close up of a person&#10;&#10;Description automatically generated">
              <a:extLst>
                <a:ext uri="{FF2B5EF4-FFF2-40B4-BE49-F238E27FC236}">
                  <a16:creationId xmlns:a16="http://schemas.microsoft.com/office/drawing/2014/main" id="{AF4D3E85-E071-4CFA-AC9F-1B8D7191C0F0}"/>
                </a:ext>
              </a:extLst>
            </p:cNvPr>
            <p:cNvPicPr>
              <a:picLocks noChangeAspect="1"/>
            </p:cNvPicPr>
            <p:nvPr/>
          </p:nvPicPr>
          <p:blipFill>
            <a:blip r:embed="rId6"/>
            <a:stretch>
              <a:fillRect/>
            </a:stretch>
          </p:blipFill>
          <p:spPr>
            <a:xfrm>
              <a:off x="6244886" y="2455588"/>
              <a:ext cx="1219200" cy="1219200"/>
            </a:xfrm>
            <a:prstGeom prst="rect">
              <a:avLst/>
            </a:prstGeom>
          </p:spPr>
        </p:pic>
        <p:pic>
          <p:nvPicPr>
            <p:cNvPr id="9" name="Picture 8" descr="A close up of a persons face&#10;&#10;Description automatically generated">
              <a:extLst>
                <a:ext uri="{FF2B5EF4-FFF2-40B4-BE49-F238E27FC236}">
                  <a16:creationId xmlns:a16="http://schemas.microsoft.com/office/drawing/2014/main" id="{3AC0948C-059D-4ABD-A8FA-2CDE00C9ADC3}"/>
                </a:ext>
              </a:extLst>
            </p:cNvPr>
            <p:cNvPicPr>
              <a:picLocks noChangeAspect="1"/>
            </p:cNvPicPr>
            <p:nvPr/>
          </p:nvPicPr>
          <p:blipFill>
            <a:blip r:embed="rId7"/>
            <a:stretch>
              <a:fillRect/>
            </a:stretch>
          </p:blipFill>
          <p:spPr>
            <a:xfrm>
              <a:off x="4594472" y="2468118"/>
              <a:ext cx="1219200" cy="1219200"/>
            </a:xfrm>
            <a:prstGeom prst="rect">
              <a:avLst/>
            </a:prstGeom>
          </p:spPr>
        </p:pic>
        <p:pic>
          <p:nvPicPr>
            <p:cNvPr id="11" name="Picture 10" descr="A close up of a mans face&#10;&#10;Description automatically generated">
              <a:extLst>
                <a:ext uri="{FF2B5EF4-FFF2-40B4-BE49-F238E27FC236}">
                  <a16:creationId xmlns:a16="http://schemas.microsoft.com/office/drawing/2014/main" id="{5A5E2843-D6FF-4123-A97E-1DD71E51781D}"/>
                </a:ext>
              </a:extLst>
            </p:cNvPr>
            <p:cNvPicPr>
              <a:picLocks noChangeAspect="1"/>
            </p:cNvPicPr>
            <p:nvPr/>
          </p:nvPicPr>
          <p:blipFill>
            <a:blip r:embed="rId8"/>
            <a:stretch>
              <a:fillRect/>
            </a:stretch>
          </p:blipFill>
          <p:spPr>
            <a:xfrm>
              <a:off x="6244886" y="3911698"/>
              <a:ext cx="1219200" cy="1219200"/>
            </a:xfrm>
            <a:prstGeom prst="rect">
              <a:avLst/>
            </a:prstGeom>
          </p:spPr>
        </p:pic>
        <p:pic>
          <p:nvPicPr>
            <p:cNvPr id="13" name="Picture 12" descr="A person with hat&#10;&#10;Description automatically generated">
              <a:extLst>
                <a:ext uri="{FF2B5EF4-FFF2-40B4-BE49-F238E27FC236}">
                  <a16:creationId xmlns:a16="http://schemas.microsoft.com/office/drawing/2014/main" id="{521FD6C8-29CD-4334-86CE-EFE21541158B}"/>
                </a:ext>
              </a:extLst>
            </p:cNvPr>
            <p:cNvPicPr>
              <a:picLocks noChangeAspect="1"/>
            </p:cNvPicPr>
            <p:nvPr/>
          </p:nvPicPr>
          <p:blipFill>
            <a:blip r:embed="rId9"/>
            <a:stretch>
              <a:fillRect/>
            </a:stretch>
          </p:blipFill>
          <p:spPr>
            <a:xfrm>
              <a:off x="2955001" y="2493518"/>
              <a:ext cx="1219200" cy="1219200"/>
            </a:xfrm>
            <a:prstGeom prst="rect">
              <a:avLst/>
            </a:prstGeom>
          </p:spPr>
        </p:pic>
        <p:pic>
          <p:nvPicPr>
            <p:cNvPr id="16" name="Picture 15" descr="A person wearing a suit and tie&#10;&#10;Description automatically generated">
              <a:extLst>
                <a:ext uri="{FF2B5EF4-FFF2-40B4-BE49-F238E27FC236}">
                  <a16:creationId xmlns:a16="http://schemas.microsoft.com/office/drawing/2014/main" id="{5E92DE62-D864-4704-B84C-1C8816E2E61A}"/>
                </a:ext>
              </a:extLst>
            </p:cNvPr>
            <p:cNvPicPr>
              <a:picLocks noChangeAspect="1"/>
            </p:cNvPicPr>
            <p:nvPr/>
          </p:nvPicPr>
          <p:blipFill>
            <a:blip r:embed="rId10"/>
            <a:stretch>
              <a:fillRect/>
            </a:stretch>
          </p:blipFill>
          <p:spPr>
            <a:xfrm>
              <a:off x="2965944" y="3904137"/>
              <a:ext cx="1219200" cy="1219200"/>
            </a:xfrm>
            <a:prstGeom prst="rect">
              <a:avLst/>
            </a:prstGeom>
          </p:spPr>
        </p:pic>
        <p:pic>
          <p:nvPicPr>
            <p:cNvPr id="18" name="Picture 17" descr="A picture containing dog&#10;&#10;Description automatically generated">
              <a:extLst>
                <a:ext uri="{FF2B5EF4-FFF2-40B4-BE49-F238E27FC236}">
                  <a16:creationId xmlns:a16="http://schemas.microsoft.com/office/drawing/2014/main" id="{98EEB247-5E4C-4721-9004-D24781F76E5F}"/>
                </a:ext>
              </a:extLst>
            </p:cNvPr>
            <p:cNvPicPr>
              <a:picLocks noChangeAspect="1"/>
            </p:cNvPicPr>
            <p:nvPr/>
          </p:nvPicPr>
          <p:blipFill>
            <a:blip r:embed="rId11"/>
            <a:stretch>
              <a:fillRect/>
            </a:stretch>
          </p:blipFill>
          <p:spPr>
            <a:xfrm>
              <a:off x="6244886" y="5362880"/>
              <a:ext cx="1219200" cy="1219200"/>
            </a:xfrm>
            <a:prstGeom prst="rect">
              <a:avLst/>
            </a:prstGeom>
          </p:spPr>
        </p:pic>
        <p:pic>
          <p:nvPicPr>
            <p:cNvPr id="20" name="Picture 19" descr="A picture containing person, clothing, indoor, man&#10;&#10;Description automatically generated">
              <a:extLst>
                <a:ext uri="{FF2B5EF4-FFF2-40B4-BE49-F238E27FC236}">
                  <a16:creationId xmlns:a16="http://schemas.microsoft.com/office/drawing/2014/main" id="{8DEE11F4-3DF2-48EB-AC8F-D0114A2B62D1}"/>
                </a:ext>
              </a:extLst>
            </p:cNvPr>
            <p:cNvPicPr>
              <a:picLocks noChangeAspect="1"/>
            </p:cNvPicPr>
            <p:nvPr/>
          </p:nvPicPr>
          <p:blipFill>
            <a:blip r:embed="rId12"/>
            <a:stretch>
              <a:fillRect/>
            </a:stretch>
          </p:blipFill>
          <p:spPr>
            <a:xfrm>
              <a:off x="4605415" y="5362880"/>
              <a:ext cx="1219200" cy="1219200"/>
            </a:xfrm>
            <a:prstGeom prst="rect">
              <a:avLst/>
            </a:prstGeom>
          </p:spPr>
        </p:pic>
        <p:pic>
          <p:nvPicPr>
            <p:cNvPr id="22" name="Picture 21" descr="A person wearing a mask&#10;&#10;Description automatically generated">
              <a:extLst>
                <a:ext uri="{FF2B5EF4-FFF2-40B4-BE49-F238E27FC236}">
                  <a16:creationId xmlns:a16="http://schemas.microsoft.com/office/drawing/2014/main" id="{690A499F-F331-4637-AB80-4379E5CDF8AD}"/>
                </a:ext>
              </a:extLst>
            </p:cNvPr>
            <p:cNvPicPr>
              <a:picLocks noChangeAspect="1"/>
            </p:cNvPicPr>
            <p:nvPr/>
          </p:nvPicPr>
          <p:blipFill>
            <a:blip r:embed="rId13"/>
            <a:stretch>
              <a:fillRect/>
            </a:stretch>
          </p:blipFill>
          <p:spPr>
            <a:xfrm>
              <a:off x="2965944" y="5362880"/>
              <a:ext cx="1219200" cy="1219200"/>
            </a:xfrm>
            <a:prstGeom prst="rect">
              <a:avLst/>
            </a:prstGeom>
          </p:spPr>
        </p:pic>
      </p:grpSp>
      <p:pic>
        <p:nvPicPr>
          <p:cNvPr id="5" name="Audio 4">
            <a:hlinkClick r:id="" action="ppaction://media"/>
            <a:extLst>
              <a:ext uri="{FF2B5EF4-FFF2-40B4-BE49-F238E27FC236}">
                <a16:creationId xmlns:a16="http://schemas.microsoft.com/office/drawing/2014/main" id="{78F38DA7-ACE4-43E5-B639-2891FDA3A65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33326984"/>
      </p:ext>
    </p:extLst>
  </p:cSld>
  <p:clrMapOvr>
    <a:masterClrMapping/>
  </p:clrMapOvr>
  <mc:AlternateContent xmlns:mc="http://schemas.openxmlformats.org/markup-compatibility/2006" xmlns:p14="http://schemas.microsoft.com/office/powerpoint/2010/main">
    <mc:Choice Requires="p14">
      <p:transition spd="slow" p14:dur="2000" advTm="10666"/>
    </mc:Choice>
    <mc:Fallback xmlns="">
      <p:transition spd="slow" advTm="10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2" presetClass="entr" presetSubtype="4"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down)">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lstStyle/>
          <a:p>
            <a:pPr marL="457200" indent="-457200">
              <a:buFont typeface="+mj-lt"/>
              <a:buAutoNum type="arabicPeriod" startAt="2"/>
            </a:pPr>
            <a:r>
              <a:rPr lang="en-US" dirty="0"/>
              <a:t>Human faces</a:t>
            </a:r>
          </a:p>
          <a:p>
            <a:pPr lvl="1"/>
            <a:r>
              <a:rPr lang="en-US" dirty="0"/>
              <a:t>Source (</a:t>
            </a:r>
            <a:r>
              <a:rPr lang="en-US" dirty="0">
                <a:solidFill>
                  <a:srgbClr val="FF0000"/>
                </a:solidFill>
                <a:hlinkClick r:id="rId4"/>
              </a:rPr>
              <a:t>Link</a:t>
            </a:r>
            <a:r>
              <a:rPr lang="en-US" dirty="0"/>
              <a:t>)</a:t>
            </a:r>
          </a:p>
          <a:p>
            <a:pPr lvl="1"/>
            <a:r>
              <a:rPr lang="en-US" dirty="0"/>
              <a:t>Total of </a:t>
            </a:r>
            <a:r>
              <a:rPr lang="en-US" altLang="zh-CN" dirty="0"/>
              <a:t>10k</a:t>
            </a:r>
            <a:r>
              <a:rPr lang="en-US" dirty="0"/>
              <a:t> female faces and 10K male faces</a:t>
            </a:r>
          </a:p>
          <a:p>
            <a:pPr lvl="1"/>
            <a:r>
              <a:rPr lang="en-US" dirty="0"/>
              <a:t>Samples-</a:t>
            </a:r>
          </a:p>
          <a:p>
            <a:pPr marL="457200" indent="-457200">
              <a:buFont typeface="+mj-lt"/>
              <a:buAutoNum type="arabicPeriod" startAt="2"/>
            </a:pPr>
            <a:endParaRPr lang="en-US"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altLang="zh-CN" dirty="0"/>
              <a:t>dataset</a:t>
            </a:r>
            <a:endParaRPr lang="en-US" dirty="0"/>
          </a:p>
        </p:txBody>
      </p:sp>
      <p:grpSp>
        <p:nvGrpSpPr>
          <p:cNvPr id="23" name="Group 22">
            <a:extLst>
              <a:ext uri="{FF2B5EF4-FFF2-40B4-BE49-F238E27FC236}">
                <a16:creationId xmlns:a16="http://schemas.microsoft.com/office/drawing/2014/main" id="{B2D2A188-FBFA-4C16-A9A5-38F86D9B29D7}"/>
              </a:ext>
            </a:extLst>
          </p:cNvPr>
          <p:cNvGrpSpPr/>
          <p:nvPr/>
        </p:nvGrpSpPr>
        <p:grpSpPr>
          <a:xfrm>
            <a:off x="1081309" y="2870309"/>
            <a:ext cx="9148723" cy="4050539"/>
            <a:chOff x="1081309" y="2870309"/>
            <a:chExt cx="9148723" cy="4050539"/>
          </a:xfrm>
        </p:grpSpPr>
        <p:pic>
          <p:nvPicPr>
            <p:cNvPr id="2" name="Picture 1">
              <a:extLst>
                <a:ext uri="{FF2B5EF4-FFF2-40B4-BE49-F238E27FC236}">
                  <a16:creationId xmlns:a16="http://schemas.microsoft.com/office/drawing/2014/main" id="{CA0FE890-3F03-4D54-BAAC-0E38E3E28ECA}"/>
                </a:ext>
              </a:extLst>
            </p:cNvPr>
            <p:cNvPicPr>
              <a:picLocks noChangeAspect="1"/>
            </p:cNvPicPr>
            <p:nvPr/>
          </p:nvPicPr>
          <p:blipFill>
            <a:blip r:embed="rId5"/>
            <a:stretch>
              <a:fillRect/>
            </a:stretch>
          </p:blipFill>
          <p:spPr>
            <a:xfrm>
              <a:off x="1102741" y="2879835"/>
              <a:ext cx="1176346" cy="1214446"/>
            </a:xfrm>
            <a:prstGeom prst="rect">
              <a:avLst/>
            </a:prstGeom>
          </p:spPr>
        </p:pic>
        <p:pic>
          <p:nvPicPr>
            <p:cNvPr id="4" name="Picture 3">
              <a:extLst>
                <a:ext uri="{FF2B5EF4-FFF2-40B4-BE49-F238E27FC236}">
                  <a16:creationId xmlns:a16="http://schemas.microsoft.com/office/drawing/2014/main" id="{A2FD9DDA-8630-4A08-9DB8-525E2497C52A}"/>
                </a:ext>
              </a:extLst>
            </p:cNvPr>
            <p:cNvPicPr>
              <a:picLocks noChangeAspect="1"/>
            </p:cNvPicPr>
            <p:nvPr/>
          </p:nvPicPr>
          <p:blipFill>
            <a:blip r:embed="rId6"/>
            <a:stretch>
              <a:fillRect/>
            </a:stretch>
          </p:blipFill>
          <p:spPr>
            <a:xfrm>
              <a:off x="2554396" y="2898885"/>
              <a:ext cx="1204921" cy="1195396"/>
            </a:xfrm>
            <a:prstGeom prst="rect">
              <a:avLst/>
            </a:prstGeom>
          </p:spPr>
        </p:pic>
        <p:pic>
          <p:nvPicPr>
            <p:cNvPr id="5" name="Picture 4">
              <a:extLst>
                <a:ext uri="{FF2B5EF4-FFF2-40B4-BE49-F238E27FC236}">
                  <a16:creationId xmlns:a16="http://schemas.microsoft.com/office/drawing/2014/main" id="{D4E60881-4129-40C3-AEFC-690C2F923794}"/>
                </a:ext>
              </a:extLst>
            </p:cNvPr>
            <p:cNvPicPr>
              <a:picLocks noChangeAspect="1"/>
            </p:cNvPicPr>
            <p:nvPr/>
          </p:nvPicPr>
          <p:blipFill>
            <a:blip r:embed="rId7"/>
            <a:stretch>
              <a:fillRect/>
            </a:stretch>
          </p:blipFill>
          <p:spPr>
            <a:xfrm>
              <a:off x="4034626" y="2898885"/>
              <a:ext cx="1185871" cy="1214446"/>
            </a:xfrm>
            <a:prstGeom prst="rect">
              <a:avLst/>
            </a:prstGeom>
          </p:spPr>
        </p:pic>
        <p:pic>
          <p:nvPicPr>
            <p:cNvPr id="7" name="Picture 6">
              <a:extLst>
                <a:ext uri="{FF2B5EF4-FFF2-40B4-BE49-F238E27FC236}">
                  <a16:creationId xmlns:a16="http://schemas.microsoft.com/office/drawing/2014/main" id="{3C69E4A9-8932-40FA-9E0C-CEF98DF7A43C}"/>
                </a:ext>
              </a:extLst>
            </p:cNvPr>
            <p:cNvPicPr>
              <a:picLocks noChangeAspect="1"/>
            </p:cNvPicPr>
            <p:nvPr/>
          </p:nvPicPr>
          <p:blipFill>
            <a:blip r:embed="rId8"/>
            <a:stretch>
              <a:fillRect/>
            </a:stretch>
          </p:blipFill>
          <p:spPr>
            <a:xfrm>
              <a:off x="1088453" y="4250255"/>
              <a:ext cx="1190634" cy="1228734"/>
            </a:xfrm>
            <a:prstGeom prst="rect">
              <a:avLst/>
            </a:prstGeom>
          </p:spPr>
        </p:pic>
        <p:pic>
          <p:nvPicPr>
            <p:cNvPr id="8" name="Picture 7">
              <a:extLst>
                <a:ext uri="{FF2B5EF4-FFF2-40B4-BE49-F238E27FC236}">
                  <a16:creationId xmlns:a16="http://schemas.microsoft.com/office/drawing/2014/main" id="{B7BB8A35-BF30-4A61-9B86-7AC14CA1896E}"/>
                </a:ext>
              </a:extLst>
            </p:cNvPr>
            <p:cNvPicPr>
              <a:picLocks noChangeAspect="1"/>
            </p:cNvPicPr>
            <p:nvPr/>
          </p:nvPicPr>
          <p:blipFill>
            <a:blip r:embed="rId9"/>
            <a:stretch>
              <a:fillRect/>
            </a:stretch>
          </p:blipFill>
          <p:spPr>
            <a:xfrm>
              <a:off x="2571064" y="4285975"/>
              <a:ext cx="1171584" cy="1204921"/>
            </a:xfrm>
            <a:prstGeom prst="rect">
              <a:avLst/>
            </a:prstGeom>
          </p:spPr>
        </p:pic>
        <p:pic>
          <p:nvPicPr>
            <p:cNvPr id="9" name="Picture 8">
              <a:extLst>
                <a:ext uri="{FF2B5EF4-FFF2-40B4-BE49-F238E27FC236}">
                  <a16:creationId xmlns:a16="http://schemas.microsoft.com/office/drawing/2014/main" id="{A70A6848-166B-4427-A38B-8E5BAF7EA1D4}"/>
                </a:ext>
              </a:extLst>
            </p:cNvPr>
            <p:cNvPicPr>
              <a:picLocks noChangeAspect="1"/>
            </p:cNvPicPr>
            <p:nvPr/>
          </p:nvPicPr>
          <p:blipFill>
            <a:blip r:embed="rId10"/>
            <a:stretch>
              <a:fillRect/>
            </a:stretch>
          </p:blipFill>
          <p:spPr>
            <a:xfrm>
              <a:off x="4034625" y="4271686"/>
              <a:ext cx="1238259" cy="1233497"/>
            </a:xfrm>
            <a:prstGeom prst="rect">
              <a:avLst/>
            </a:prstGeom>
          </p:spPr>
        </p:pic>
        <p:pic>
          <p:nvPicPr>
            <p:cNvPr id="10" name="Picture 9">
              <a:extLst>
                <a:ext uri="{FF2B5EF4-FFF2-40B4-BE49-F238E27FC236}">
                  <a16:creationId xmlns:a16="http://schemas.microsoft.com/office/drawing/2014/main" id="{C4351218-CDA1-470C-ABBC-786883357C89}"/>
                </a:ext>
              </a:extLst>
            </p:cNvPr>
            <p:cNvPicPr>
              <a:picLocks noChangeAspect="1"/>
            </p:cNvPicPr>
            <p:nvPr/>
          </p:nvPicPr>
          <p:blipFill>
            <a:blip r:embed="rId11"/>
            <a:stretch>
              <a:fillRect/>
            </a:stretch>
          </p:blipFill>
          <p:spPr>
            <a:xfrm>
              <a:off x="1081309" y="5634963"/>
              <a:ext cx="1219209" cy="1214446"/>
            </a:xfrm>
            <a:prstGeom prst="rect">
              <a:avLst/>
            </a:prstGeom>
          </p:spPr>
        </p:pic>
        <p:pic>
          <p:nvPicPr>
            <p:cNvPr id="11" name="Picture 10">
              <a:extLst>
                <a:ext uri="{FF2B5EF4-FFF2-40B4-BE49-F238E27FC236}">
                  <a16:creationId xmlns:a16="http://schemas.microsoft.com/office/drawing/2014/main" id="{48D555A0-D04D-41E1-9BE3-E5FE4A001A48}"/>
                </a:ext>
              </a:extLst>
            </p:cNvPr>
            <p:cNvPicPr>
              <a:picLocks noChangeAspect="1"/>
            </p:cNvPicPr>
            <p:nvPr/>
          </p:nvPicPr>
          <p:blipFill>
            <a:blip r:embed="rId12"/>
            <a:stretch>
              <a:fillRect/>
            </a:stretch>
          </p:blipFill>
          <p:spPr>
            <a:xfrm>
              <a:off x="2571572" y="5660819"/>
              <a:ext cx="1228734" cy="1214446"/>
            </a:xfrm>
            <a:prstGeom prst="rect">
              <a:avLst/>
            </a:prstGeom>
          </p:spPr>
        </p:pic>
        <p:pic>
          <p:nvPicPr>
            <p:cNvPr id="12" name="Picture 11">
              <a:extLst>
                <a:ext uri="{FF2B5EF4-FFF2-40B4-BE49-F238E27FC236}">
                  <a16:creationId xmlns:a16="http://schemas.microsoft.com/office/drawing/2014/main" id="{C859577F-C491-4F16-808F-2144ACEAB959}"/>
                </a:ext>
              </a:extLst>
            </p:cNvPr>
            <p:cNvPicPr>
              <a:picLocks noChangeAspect="1"/>
            </p:cNvPicPr>
            <p:nvPr/>
          </p:nvPicPr>
          <p:blipFill>
            <a:blip r:embed="rId13"/>
            <a:stretch>
              <a:fillRect/>
            </a:stretch>
          </p:blipFill>
          <p:spPr>
            <a:xfrm>
              <a:off x="4072725" y="5668076"/>
              <a:ext cx="1200159" cy="1223971"/>
            </a:xfrm>
            <a:prstGeom prst="rect">
              <a:avLst/>
            </a:prstGeom>
          </p:spPr>
        </p:pic>
        <p:pic>
          <p:nvPicPr>
            <p:cNvPr id="13" name="Picture 12">
              <a:extLst>
                <a:ext uri="{FF2B5EF4-FFF2-40B4-BE49-F238E27FC236}">
                  <a16:creationId xmlns:a16="http://schemas.microsoft.com/office/drawing/2014/main" id="{6B2DC010-72FF-4E3E-9306-DD6A64E9EDBB}"/>
                </a:ext>
              </a:extLst>
            </p:cNvPr>
            <p:cNvPicPr>
              <a:picLocks noChangeAspect="1"/>
            </p:cNvPicPr>
            <p:nvPr/>
          </p:nvPicPr>
          <p:blipFill>
            <a:blip r:embed="rId14"/>
            <a:stretch>
              <a:fillRect/>
            </a:stretch>
          </p:blipFill>
          <p:spPr>
            <a:xfrm>
              <a:off x="6001420" y="2875072"/>
              <a:ext cx="1219209" cy="1219209"/>
            </a:xfrm>
            <a:prstGeom prst="rect">
              <a:avLst/>
            </a:prstGeom>
          </p:spPr>
        </p:pic>
        <p:pic>
          <p:nvPicPr>
            <p:cNvPr id="14" name="Picture 13">
              <a:extLst>
                <a:ext uri="{FF2B5EF4-FFF2-40B4-BE49-F238E27FC236}">
                  <a16:creationId xmlns:a16="http://schemas.microsoft.com/office/drawing/2014/main" id="{96241DC0-C15F-4893-8441-53F448794945}"/>
                </a:ext>
              </a:extLst>
            </p:cNvPr>
            <p:cNvPicPr>
              <a:picLocks noChangeAspect="1"/>
            </p:cNvPicPr>
            <p:nvPr/>
          </p:nvPicPr>
          <p:blipFill>
            <a:blip r:embed="rId15"/>
            <a:stretch>
              <a:fillRect/>
            </a:stretch>
          </p:blipFill>
          <p:spPr>
            <a:xfrm>
              <a:off x="7481650" y="2870309"/>
              <a:ext cx="1204921" cy="1228734"/>
            </a:xfrm>
            <a:prstGeom prst="rect">
              <a:avLst/>
            </a:prstGeom>
          </p:spPr>
        </p:pic>
        <p:pic>
          <p:nvPicPr>
            <p:cNvPr id="16" name="Picture 15">
              <a:extLst>
                <a:ext uri="{FF2B5EF4-FFF2-40B4-BE49-F238E27FC236}">
                  <a16:creationId xmlns:a16="http://schemas.microsoft.com/office/drawing/2014/main" id="{ECA41A46-BC69-48EB-8787-504AED0E04B5}"/>
                </a:ext>
              </a:extLst>
            </p:cNvPr>
            <p:cNvPicPr>
              <a:picLocks noChangeAspect="1"/>
            </p:cNvPicPr>
            <p:nvPr/>
          </p:nvPicPr>
          <p:blipFill>
            <a:blip r:embed="rId16"/>
            <a:stretch>
              <a:fillRect/>
            </a:stretch>
          </p:blipFill>
          <p:spPr>
            <a:xfrm>
              <a:off x="8942830" y="2922697"/>
              <a:ext cx="1266834" cy="1166821"/>
            </a:xfrm>
            <a:prstGeom prst="rect">
              <a:avLst/>
            </a:prstGeom>
          </p:spPr>
        </p:pic>
        <p:pic>
          <p:nvPicPr>
            <p:cNvPr id="17" name="Picture 16">
              <a:extLst>
                <a:ext uri="{FF2B5EF4-FFF2-40B4-BE49-F238E27FC236}">
                  <a16:creationId xmlns:a16="http://schemas.microsoft.com/office/drawing/2014/main" id="{77B4C58E-7687-453D-B487-0C07938BC04C}"/>
                </a:ext>
              </a:extLst>
            </p:cNvPr>
            <p:cNvPicPr>
              <a:picLocks noChangeAspect="1"/>
            </p:cNvPicPr>
            <p:nvPr/>
          </p:nvPicPr>
          <p:blipFill>
            <a:blip r:embed="rId17"/>
            <a:stretch>
              <a:fillRect/>
            </a:stretch>
          </p:blipFill>
          <p:spPr>
            <a:xfrm>
              <a:off x="6001420" y="4290737"/>
              <a:ext cx="1209684" cy="1214446"/>
            </a:xfrm>
            <a:prstGeom prst="rect">
              <a:avLst/>
            </a:prstGeom>
          </p:spPr>
        </p:pic>
        <p:pic>
          <p:nvPicPr>
            <p:cNvPr id="18" name="Picture 17">
              <a:extLst>
                <a:ext uri="{FF2B5EF4-FFF2-40B4-BE49-F238E27FC236}">
                  <a16:creationId xmlns:a16="http://schemas.microsoft.com/office/drawing/2014/main" id="{03135BB1-F126-4F51-AD99-A71DCC3E8A9E}"/>
                </a:ext>
              </a:extLst>
            </p:cNvPr>
            <p:cNvPicPr>
              <a:picLocks noChangeAspect="1"/>
            </p:cNvPicPr>
            <p:nvPr/>
          </p:nvPicPr>
          <p:blipFill>
            <a:blip r:embed="rId18"/>
            <a:stretch>
              <a:fillRect/>
            </a:stretch>
          </p:blipFill>
          <p:spPr>
            <a:xfrm>
              <a:off x="7481650" y="4285975"/>
              <a:ext cx="1219209" cy="1228734"/>
            </a:xfrm>
            <a:prstGeom prst="rect">
              <a:avLst/>
            </a:prstGeom>
          </p:spPr>
        </p:pic>
        <p:pic>
          <p:nvPicPr>
            <p:cNvPr id="19" name="Picture 18">
              <a:extLst>
                <a:ext uri="{FF2B5EF4-FFF2-40B4-BE49-F238E27FC236}">
                  <a16:creationId xmlns:a16="http://schemas.microsoft.com/office/drawing/2014/main" id="{F69F7965-7620-46BD-8837-F7B706400D32}"/>
                </a:ext>
              </a:extLst>
            </p:cNvPr>
            <p:cNvPicPr>
              <a:picLocks noChangeAspect="1"/>
            </p:cNvPicPr>
            <p:nvPr/>
          </p:nvPicPr>
          <p:blipFill>
            <a:blip r:embed="rId19"/>
            <a:stretch>
              <a:fillRect/>
            </a:stretch>
          </p:blipFill>
          <p:spPr>
            <a:xfrm>
              <a:off x="8985919" y="4276448"/>
              <a:ext cx="1228734" cy="1223971"/>
            </a:xfrm>
            <a:prstGeom prst="rect">
              <a:avLst/>
            </a:prstGeom>
          </p:spPr>
        </p:pic>
        <p:pic>
          <p:nvPicPr>
            <p:cNvPr id="20" name="Picture 19">
              <a:extLst>
                <a:ext uri="{FF2B5EF4-FFF2-40B4-BE49-F238E27FC236}">
                  <a16:creationId xmlns:a16="http://schemas.microsoft.com/office/drawing/2014/main" id="{D0EB9AB2-88F9-46DD-B872-64D91F13FD54}"/>
                </a:ext>
              </a:extLst>
            </p:cNvPr>
            <p:cNvPicPr>
              <a:picLocks noChangeAspect="1"/>
            </p:cNvPicPr>
            <p:nvPr/>
          </p:nvPicPr>
          <p:blipFill>
            <a:blip r:embed="rId20"/>
            <a:stretch>
              <a:fillRect/>
            </a:stretch>
          </p:blipFill>
          <p:spPr>
            <a:xfrm>
              <a:off x="6001420" y="5701639"/>
              <a:ext cx="1204921" cy="1219209"/>
            </a:xfrm>
            <a:prstGeom prst="rect">
              <a:avLst/>
            </a:prstGeom>
          </p:spPr>
        </p:pic>
        <p:pic>
          <p:nvPicPr>
            <p:cNvPr id="21" name="Picture 20">
              <a:extLst>
                <a:ext uri="{FF2B5EF4-FFF2-40B4-BE49-F238E27FC236}">
                  <a16:creationId xmlns:a16="http://schemas.microsoft.com/office/drawing/2014/main" id="{AE36E0CB-CE0E-4984-83FE-24B3AAB7DC0E}"/>
                </a:ext>
              </a:extLst>
            </p:cNvPr>
            <p:cNvPicPr>
              <a:picLocks noChangeAspect="1"/>
            </p:cNvPicPr>
            <p:nvPr/>
          </p:nvPicPr>
          <p:blipFill>
            <a:blip r:embed="rId21"/>
            <a:stretch>
              <a:fillRect/>
            </a:stretch>
          </p:blipFill>
          <p:spPr>
            <a:xfrm>
              <a:off x="7505463" y="5711163"/>
              <a:ext cx="1195396" cy="1138246"/>
            </a:xfrm>
            <a:prstGeom prst="rect">
              <a:avLst/>
            </a:prstGeom>
          </p:spPr>
        </p:pic>
        <p:pic>
          <p:nvPicPr>
            <p:cNvPr id="22" name="Picture 21">
              <a:extLst>
                <a:ext uri="{FF2B5EF4-FFF2-40B4-BE49-F238E27FC236}">
                  <a16:creationId xmlns:a16="http://schemas.microsoft.com/office/drawing/2014/main" id="{D3379BCB-AB19-476D-91C4-A0924DC0A919}"/>
                </a:ext>
              </a:extLst>
            </p:cNvPr>
            <p:cNvPicPr>
              <a:picLocks noChangeAspect="1"/>
            </p:cNvPicPr>
            <p:nvPr/>
          </p:nvPicPr>
          <p:blipFill>
            <a:blip r:embed="rId22"/>
            <a:stretch>
              <a:fillRect/>
            </a:stretch>
          </p:blipFill>
          <p:spPr>
            <a:xfrm>
              <a:off x="9010823" y="5687349"/>
              <a:ext cx="1219209" cy="1209684"/>
            </a:xfrm>
            <a:prstGeom prst="rect">
              <a:avLst/>
            </a:prstGeom>
          </p:spPr>
        </p:pic>
      </p:grpSp>
      <p:pic>
        <p:nvPicPr>
          <p:cNvPr id="24" name="Audio 23">
            <a:hlinkClick r:id="" action="ppaction://media"/>
            <a:extLst>
              <a:ext uri="{FF2B5EF4-FFF2-40B4-BE49-F238E27FC236}">
                <a16:creationId xmlns:a16="http://schemas.microsoft.com/office/drawing/2014/main" id="{948F1DD9-99F5-4B33-BA5F-DA78393E7372}"/>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245342268"/>
      </p:ext>
    </p:extLst>
  </p:cSld>
  <p:clrMapOvr>
    <a:masterClrMapping/>
  </p:clrMapOvr>
  <mc:AlternateContent xmlns:mc="http://schemas.openxmlformats.org/markup-compatibility/2006" xmlns:p14="http://schemas.microsoft.com/office/powerpoint/2010/main">
    <mc:Choice Requires="p14">
      <p:transition spd="slow" p14:dur="2000" advTm="14472"/>
    </mc:Choice>
    <mc:Fallback xmlns="">
      <p:transition spd="slow" advTm="14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22" presetClass="entr" presetSubtype="4"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down)">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lstStyle/>
          <a:p>
            <a:pPr marL="457200" indent="-457200">
              <a:buFont typeface="+mj-lt"/>
              <a:buAutoNum type="arabicPeriod" startAt="3"/>
            </a:pPr>
            <a:r>
              <a:rPr lang="en-US" dirty="0"/>
              <a:t>Emoji</a:t>
            </a:r>
          </a:p>
          <a:p>
            <a:pPr lvl="1"/>
            <a:r>
              <a:rPr lang="en-US" dirty="0"/>
              <a:t>Dataset from: (</a:t>
            </a:r>
            <a:r>
              <a:rPr lang="en-US" dirty="0">
                <a:solidFill>
                  <a:srgbClr val="FF0000"/>
                </a:solidFill>
                <a:hlinkClick r:id="rId4"/>
              </a:rPr>
              <a:t>Link</a:t>
            </a:r>
            <a:r>
              <a:rPr lang="en-US" dirty="0"/>
              <a:t>)</a:t>
            </a:r>
          </a:p>
          <a:p>
            <a:pPr lvl="1"/>
            <a:r>
              <a:rPr lang="en-US" dirty="0"/>
              <a:t>Total of 10k samples</a:t>
            </a:r>
          </a:p>
          <a:p>
            <a:pPr lvl="1"/>
            <a:r>
              <a:rPr lang="en-US" dirty="0"/>
              <a:t>Samples-</a:t>
            </a:r>
          </a:p>
          <a:p>
            <a:pPr marL="457200" indent="-457200">
              <a:buFont typeface="+mj-lt"/>
              <a:buAutoNum type="arabicPeriod" startAt="3"/>
            </a:pPr>
            <a:endParaRPr lang="en-US"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altLang="zh-CN" dirty="0"/>
              <a:t>dataset</a:t>
            </a:r>
            <a:endParaRPr lang="en-US" dirty="0"/>
          </a:p>
        </p:txBody>
      </p:sp>
      <p:grpSp>
        <p:nvGrpSpPr>
          <p:cNvPr id="31" name="Group 30">
            <a:extLst>
              <a:ext uri="{FF2B5EF4-FFF2-40B4-BE49-F238E27FC236}">
                <a16:creationId xmlns:a16="http://schemas.microsoft.com/office/drawing/2014/main" id="{AADE286A-B6B4-4C01-935E-1AE09106A112}"/>
              </a:ext>
            </a:extLst>
          </p:cNvPr>
          <p:cNvGrpSpPr/>
          <p:nvPr/>
        </p:nvGrpSpPr>
        <p:grpSpPr>
          <a:xfrm>
            <a:off x="3014872" y="2902884"/>
            <a:ext cx="4333455" cy="3994898"/>
            <a:chOff x="3014872" y="2902884"/>
            <a:chExt cx="4333455" cy="3994898"/>
          </a:xfrm>
        </p:grpSpPr>
        <p:pic>
          <p:nvPicPr>
            <p:cNvPr id="15" name="Picture 14">
              <a:extLst>
                <a:ext uri="{FF2B5EF4-FFF2-40B4-BE49-F238E27FC236}">
                  <a16:creationId xmlns:a16="http://schemas.microsoft.com/office/drawing/2014/main" id="{58E1AB07-136F-4496-B54D-DD1D008C70F1}"/>
                </a:ext>
              </a:extLst>
            </p:cNvPr>
            <p:cNvPicPr>
              <a:picLocks noChangeAspect="1"/>
            </p:cNvPicPr>
            <p:nvPr/>
          </p:nvPicPr>
          <p:blipFill rotWithShape="1">
            <a:blip r:embed="rId5"/>
            <a:srcRect t="4432"/>
            <a:stretch/>
          </p:blipFill>
          <p:spPr>
            <a:xfrm>
              <a:off x="3019635" y="2933114"/>
              <a:ext cx="1204921" cy="1165166"/>
            </a:xfrm>
            <a:prstGeom prst="rect">
              <a:avLst/>
            </a:prstGeom>
          </p:spPr>
        </p:pic>
        <p:pic>
          <p:nvPicPr>
            <p:cNvPr id="23" name="Picture 22">
              <a:extLst>
                <a:ext uri="{FF2B5EF4-FFF2-40B4-BE49-F238E27FC236}">
                  <a16:creationId xmlns:a16="http://schemas.microsoft.com/office/drawing/2014/main" id="{AA9BD9C7-1096-41E0-BA05-29CBB9682BF0}"/>
                </a:ext>
              </a:extLst>
            </p:cNvPr>
            <p:cNvPicPr>
              <a:picLocks noChangeAspect="1"/>
            </p:cNvPicPr>
            <p:nvPr/>
          </p:nvPicPr>
          <p:blipFill rotWithShape="1">
            <a:blip r:embed="rId6"/>
            <a:srcRect r="5385"/>
            <a:stretch/>
          </p:blipFill>
          <p:spPr>
            <a:xfrm>
              <a:off x="4571996" y="2902884"/>
              <a:ext cx="1153556" cy="1195396"/>
            </a:xfrm>
            <a:prstGeom prst="rect">
              <a:avLst/>
            </a:prstGeom>
          </p:spPr>
        </p:pic>
        <p:pic>
          <p:nvPicPr>
            <p:cNvPr id="24" name="Picture 23">
              <a:extLst>
                <a:ext uri="{FF2B5EF4-FFF2-40B4-BE49-F238E27FC236}">
                  <a16:creationId xmlns:a16="http://schemas.microsoft.com/office/drawing/2014/main" id="{46BFCC9F-E9BB-4394-8310-7BB80EEEBEE1}"/>
                </a:ext>
              </a:extLst>
            </p:cNvPr>
            <p:cNvPicPr>
              <a:picLocks noChangeAspect="1"/>
            </p:cNvPicPr>
            <p:nvPr/>
          </p:nvPicPr>
          <p:blipFill rotWithShape="1">
            <a:blip r:embed="rId7"/>
            <a:srcRect t="2519"/>
            <a:stretch/>
          </p:blipFill>
          <p:spPr>
            <a:xfrm>
              <a:off x="6138643" y="2933114"/>
              <a:ext cx="1209684" cy="1169929"/>
            </a:xfrm>
            <a:prstGeom prst="rect">
              <a:avLst/>
            </a:prstGeom>
          </p:spPr>
        </p:pic>
        <p:pic>
          <p:nvPicPr>
            <p:cNvPr id="25" name="Picture 24">
              <a:extLst>
                <a:ext uri="{FF2B5EF4-FFF2-40B4-BE49-F238E27FC236}">
                  <a16:creationId xmlns:a16="http://schemas.microsoft.com/office/drawing/2014/main" id="{41EEA409-7EC4-47C2-9ADD-6DB04E6BBC80}"/>
                </a:ext>
              </a:extLst>
            </p:cNvPr>
            <p:cNvPicPr>
              <a:picLocks noChangeAspect="1"/>
            </p:cNvPicPr>
            <p:nvPr/>
          </p:nvPicPr>
          <p:blipFill>
            <a:blip r:embed="rId8"/>
            <a:stretch>
              <a:fillRect/>
            </a:stretch>
          </p:blipFill>
          <p:spPr>
            <a:xfrm>
              <a:off x="3036303" y="4299214"/>
              <a:ext cx="1171584" cy="1171584"/>
            </a:xfrm>
            <a:prstGeom prst="rect">
              <a:avLst/>
            </a:prstGeom>
          </p:spPr>
        </p:pic>
        <p:pic>
          <p:nvPicPr>
            <p:cNvPr id="26" name="Picture 25">
              <a:extLst>
                <a:ext uri="{FF2B5EF4-FFF2-40B4-BE49-F238E27FC236}">
                  <a16:creationId xmlns:a16="http://schemas.microsoft.com/office/drawing/2014/main" id="{AF545738-4581-4E3F-BFEE-D23FA9C52F66}"/>
                </a:ext>
              </a:extLst>
            </p:cNvPr>
            <p:cNvPicPr>
              <a:picLocks noChangeAspect="1"/>
            </p:cNvPicPr>
            <p:nvPr/>
          </p:nvPicPr>
          <p:blipFill rotWithShape="1">
            <a:blip r:embed="rId9"/>
            <a:srcRect r="3529"/>
            <a:stretch/>
          </p:blipFill>
          <p:spPr>
            <a:xfrm>
              <a:off x="4576685" y="4299214"/>
              <a:ext cx="1171584" cy="1209684"/>
            </a:xfrm>
            <a:prstGeom prst="rect">
              <a:avLst/>
            </a:prstGeom>
          </p:spPr>
        </p:pic>
        <p:pic>
          <p:nvPicPr>
            <p:cNvPr id="27" name="Picture 26">
              <a:extLst>
                <a:ext uri="{FF2B5EF4-FFF2-40B4-BE49-F238E27FC236}">
                  <a16:creationId xmlns:a16="http://schemas.microsoft.com/office/drawing/2014/main" id="{B3F67B45-1EDE-4020-8BCA-14FE207BA854}"/>
                </a:ext>
              </a:extLst>
            </p:cNvPr>
            <p:cNvPicPr>
              <a:picLocks noChangeAspect="1"/>
            </p:cNvPicPr>
            <p:nvPr/>
          </p:nvPicPr>
          <p:blipFill>
            <a:blip r:embed="rId10"/>
            <a:stretch>
              <a:fillRect/>
            </a:stretch>
          </p:blipFill>
          <p:spPr>
            <a:xfrm>
              <a:off x="6096000" y="4308739"/>
              <a:ext cx="1190634" cy="1190634"/>
            </a:xfrm>
            <a:prstGeom prst="rect">
              <a:avLst/>
            </a:prstGeom>
          </p:spPr>
        </p:pic>
        <p:pic>
          <p:nvPicPr>
            <p:cNvPr id="28" name="Picture 27">
              <a:extLst>
                <a:ext uri="{FF2B5EF4-FFF2-40B4-BE49-F238E27FC236}">
                  <a16:creationId xmlns:a16="http://schemas.microsoft.com/office/drawing/2014/main" id="{49F92194-9732-4893-88A6-DA2538716C8C}"/>
                </a:ext>
              </a:extLst>
            </p:cNvPr>
            <p:cNvPicPr>
              <a:picLocks noChangeAspect="1"/>
            </p:cNvPicPr>
            <p:nvPr/>
          </p:nvPicPr>
          <p:blipFill rotWithShape="1">
            <a:blip r:embed="rId11"/>
            <a:srcRect r="3529"/>
            <a:stretch/>
          </p:blipFill>
          <p:spPr>
            <a:xfrm>
              <a:off x="3014872" y="5662604"/>
              <a:ext cx="1171584" cy="1195396"/>
            </a:xfrm>
            <a:prstGeom prst="rect">
              <a:avLst/>
            </a:prstGeom>
          </p:spPr>
        </p:pic>
        <p:pic>
          <p:nvPicPr>
            <p:cNvPr id="29" name="Picture 28">
              <a:extLst>
                <a:ext uri="{FF2B5EF4-FFF2-40B4-BE49-F238E27FC236}">
                  <a16:creationId xmlns:a16="http://schemas.microsoft.com/office/drawing/2014/main" id="{74B11388-BE65-42A6-B6AA-473F26E5111C}"/>
                </a:ext>
              </a:extLst>
            </p:cNvPr>
            <p:cNvPicPr>
              <a:picLocks noChangeAspect="1"/>
            </p:cNvPicPr>
            <p:nvPr/>
          </p:nvPicPr>
          <p:blipFill>
            <a:blip r:embed="rId12"/>
            <a:stretch>
              <a:fillRect/>
            </a:stretch>
          </p:blipFill>
          <p:spPr>
            <a:xfrm>
              <a:off x="4571996" y="5662604"/>
              <a:ext cx="1200159" cy="1195396"/>
            </a:xfrm>
            <a:prstGeom prst="rect">
              <a:avLst/>
            </a:prstGeom>
          </p:spPr>
        </p:pic>
        <p:pic>
          <p:nvPicPr>
            <p:cNvPr id="30" name="Picture 29">
              <a:extLst>
                <a:ext uri="{FF2B5EF4-FFF2-40B4-BE49-F238E27FC236}">
                  <a16:creationId xmlns:a16="http://schemas.microsoft.com/office/drawing/2014/main" id="{F50392B6-D436-4BD3-953B-0EF072605842}"/>
                </a:ext>
              </a:extLst>
            </p:cNvPr>
            <p:cNvPicPr>
              <a:picLocks noChangeAspect="1"/>
            </p:cNvPicPr>
            <p:nvPr/>
          </p:nvPicPr>
          <p:blipFill>
            <a:blip r:embed="rId13"/>
            <a:stretch>
              <a:fillRect/>
            </a:stretch>
          </p:blipFill>
          <p:spPr>
            <a:xfrm>
              <a:off x="6096000" y="5688098"/>
              <a:ext cx="1190634" cy="1209684"/>
            </a:xfrm>
            <a:prstGeom prst="rect">
              <a:avLst/>
            </a:prstGeom>
          </p:spPr>
        </p:pic>
      </p:grpSp>
      <p:pic>
        <p:nvPicPr>
          <p:cNvPr id="4" name="Audio 3">
            <a:hlinkClick r:id="" action="ppaction://media"/>
            <a:extLst>
              <a:ext uri="{FF2B5EF4-FFF2-40B4-BE49-F238E27FC236}">
                <a16:creationId xmlns:a16="http://schemas.microsoft.com/office/drawing/2014/main" id="{B9A42275-5147-44B6-887C-3064F623267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559122020"/>
      </p:ext>
    </p:extLst>
  </p:cSld>
  <p:clrMapOvr>
    <a:masterClrMapping/>
  </p:clrMapOvr>
  <mc:AlternateContent xmlns:mc="http://schemas.openxmlformats.org/markup-compatibility/2006" xmlns:p14="http://schemas.microsoft.com/office/powerpoint/2010/main">
    <mc:Choice Requires="p14">
      <p:transition spd="slow" p14:dur="2000" advTm="9721"/>
    </mc:Choice>
    <mc:Fallback xmlns="">
      <p:transition spd="slow" advTm="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2" presetClass="entr" presetSubtype="4"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down)">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944E52A-AEA4-43A2-B0E1-C778733CEE11}"/>
              </a:ext>
            </a:extLst>
          </p:cNvPr>
          <p:cNvGrpSpPr/>
          <p:nvPr/>
        </p:nvGrpSpPr>
        <p:grpSpPr>
          <a:xfrm>
            <a:off x="10911" y="962705"/>
            <a:ext cx="12203092" cy="3194124"/>
            <a:chOff x="10911" y="962705"/>
            <a:chExt cx="12203092" cy="3194124"/>
          </a:xfrm>
        </p:grpSpPr>
        <p:sp>
          <p:nvSpPr>
            <p:cNvPr id="68" name="Flowchart: Process 67">
              <a:extLst>
                <a:ext uri="{FF2B5EF4-FFF2-40B4-BE49-F238E27FC236}">
                  <a16:creationId xmlns:a16="http://schemas.microsoft.com/office/drawing/2014/main" id="{9307D543-17A7-45C6-A663-3ED076BD9F28}"/>
                </a:ext>
              </a:extLst>
            </p:cNvPr>
            <p:cNvSpPr/>
            <p:nvPr/>
          </p:nvSpPr>
          <p:spPr>
            <a:xfrm>
              <a:off x="6553655" y="965503"/>
              <a:ext cx="5660348" cy="3191326"/>
            </a:xfrm>
            <a:prstGeom prst="flowChart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lowchart: Process 66">
              <a:extLst>
                <a:ext uri="{FF2B5EF4-FFF2-40B4-BE49-F238E27FC236}">
                  <a16:creationId xmlns:a16="http://schemas.microsoft.com/office/drawing/2014/main" id="{EE177D5F-6799-4233-A10F-B178A6A970B6}"/>
                </a:ext>
              </a:extLst>
            </p:cNvPr>
            <p:cNvSpPr/>
            <p:nvPr/>
          </p:nvSpPr>
          <p:spPr>
            <a:xfrm>
              <a:off x="10911" y="962705"/>
              <a:ext cx="6701548" cy="2167202"/>
            </a:xfrm>
            <a:prstGeom prst="flowChart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739DAB9E-97A7-4275-A810-BF8344228EA6}"/>
              </a:ext>
            </a:extLst>
          </p:cNvPr>
          <p:cNvGrpSpPr/>
          <p:nvPr/>
        </p:nvGrpSpPr>
        <p:grpSpPr>
          <a:xfrm>
            <a:off x="-3090" y="3666675"/>
            <a:ext cx="12195090" cy="3212085"/>
            <a:chOff x="-3090" y="3666675"/>
            <a:chExt cx="12195090" cy="3212085"/>
          </a:xfrm>
        </p:grpSpPr>
        <p:sp>
          <p:nvSpPr>
            <p:cNvPr id="66" name="Flowchart: Process 65">
              <a:extLst>
                <a:ext uri="{FF2B5EF4-FFF2-40B4-BE49-F238E27FC236}">
                  <a16:creationId xmlns:a16="http://schemas.microsoft.com/office/drawing/2014/main" id="{C783C2DF-75D6-4945-A025-F51FC8DB1C49}"/>
                </a:ext>
              </a:extLst>
            </p:cNvPr>
            <p:cNvSpPr/>
            <p:nvPr/>
          </p:nvSpPr>
          <p:spPr>
            <a:xfrm>
              <a:off x="4835775" y="4711558"/>
              <a:ext cx="7356225" cy="2167202"/>
            </a:xfrm>
            <a:prstGeom prst="flowChart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ocess 64">
              <a:extLst>
                <a:ext uri="{FF2B5EF4-FFF2-40B4-BE49-F238E27FC236}">
                  <a16:creationId xmlns:a16="http://schemas.microsoft.com/office/drawing/2014/main" id="{61B5902F-8284-4915-AC49-5FF8828BBF77}"/>
                </a:ext>
              </a:extLst>
            </p:cNvPr>
            <p:cNvSpPr/>
            <p:nvPr/>
          </p:nvSpPr>
          <p:spPr>
            <a:xfrm>
              <a:off x="-3090" y="3666675"/>
              <a:ext cx="4838865" cy="3191326"/>
            </a:xfrm>
            <a:prstGeom prst="flowChart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altLang="zh-CN" dirty="0"/>
              <a:t>Network Architecture</a:t>
            </a:r>
            <a:endParaRPr lang="en-US" dirty="0"/>
          </a:p>
        </p:txBody>
      </p:sp>
      <p:sp>
        <p:nvSpPr>
          <p:cNvPr id="15" name="TextBox 14">
            <a:extLst>
              <a:ext uri="{FF2B5EF4-FFF2-40B4-BE49-F238E27FC236}">
                <a16:creationId xmlns:a16="http://schemas.microsoft.com/office/drawing/2014/main" id="{00DA7998-D041-497F-8D8A-7744904C30F5}"/>
              </a:ext>
            </a:extLst>
          </p:cNvPr>
          <p:cNvSpPr txBox="1"/>
          <p:nvPr/>
        </p:nvSpPr>
        <p:spPr>
          <a:xfrm>
            <a:off x="10000343" y="6542298"/>
            <a:ext cx="2191657" cy="373135"/>
          </a:xfrm>
          <a:prstGeom prst="rect">
            <a:avLst/>
          </a:prstGeom>
          <a:noFill/>
        </p:spPr>
        <p:txBody>
          <a:bodyPr wrap="square" rtlCol="0">
            <a:spAutoFit/>
          </a:bodyPr>
          <a:lstStyle/>
          <a:p>
            <a:r>
              <a:rPr lang="en-US" dirty="0"/>
              <a:t>Reference: </a:t>
            </a:r>
            <a:r>
              <a:rPr lang="en-US" dirty="0">
                <a:hlinkClick r:id="rId6"/>
              </a:rPr>
              <a:t>Link</a:t>
            </a:r>
            <a:endParaRPr lang="en-US" dirty="0"/>
          </a:p>
        </p:txBody>
      </p:sp>
      <p:grpSp>
        <p:nvGrpSpPr>
          <p:cNvPr id="69" name="Group 68">
            <a:extLst>
              <a:ext uri="{FF2B5EF4-FFF2-40B4-BE49-F238E27FC236}">
                <a16:creationId xmlns:a16="http://schemas.microsoft.com/office/drawing/2014/main" id="{B0F86E3B-742D-41A0-BB2F-7C4AC1E8EB32}"/>
              </a:ext>
            </a:extLst>
          </p:cNvPr>
          <p:cNvGrpSpPr/>
          <p:nvPr/>
        </p:nvGrpSpPr>
        <p:grpSpPr>
          <a:xfrm>
            <a:off x="724352" y="1817165"/>
            <a:ext cx="11467648" cy="2285803"/>
            <a:chOff x="724352" y="1817131"/>
            <a:chExt cx="11467648" cy="2285803"/>
          </a:xfrm>
        </p:grpSpPr>
        <p:pic>
          <p:nvPicPr>
            <p:cNvPr id="4" name="Picture 3">
              <a:extLst>
                <a:ext uri="{FF2B5EF4-FFF2-40B4-BE49-F238E27FC236}">
                  <a16:creationId xmlns:a16="http://schemas.microsoft.com/office/drawing/2014/main" id="{CF5B12E7-8F2E-43F8-8146-316EA902F94F}"/>
                </a:ext>
              </a:extLst>
            </p:cNvPr>
            <p:cNvPicPr>
              <a:picLocks noChangeAspect="1"/>
            </p:cNvPicPr>
            <p:nvPr/>
          </p:nvPicPr>
          <p:blipFill rotWithShape="1">
            <a:blip r:embed="rId7"/>
            <a:srcRect t="3266"/>
            <a:stretch/>
          </p:blipFill>
          <p:spPr>
            <a:xfrm>
              <a:off x="5082039" y="1817131"/>
              <a:ext cx="1092280" cy="107884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5" name="矩形 13">
                  <a:extLst>
                    <a:ext uri="{FF2B5EF4-FFF2-40B4-BE49-F238E27FC236}">
                      <a16:creationId xmlns:a16="http://schemas.microsoft.com/office/drawing/2014/main" id="{D9F9B29C-8B36-436B-BEED-E50F0258B7C3}"/>
                    </a:ext>
                  </a:extLst>
                </p:cNvPr>
                <p:cNvSpPr/>
                <p:nvPr/>
              </p:nvSpPr>
              <p:spPr>
                <a:xfrm>
                  <a:off x="2668560" y="1867754"/>
                  <a:ext cx="1131382" cy="945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5" name="矩形 13">
                  <a:extLst>
                    <a:ext uri="{FF2B5EF4-FFF2-40B4-BE49-F238E27FC236}">
                      <a16:creationId xmlns:a16="http://schemas.microsoft.com/office/drawing/2014/main" id="{D9F9B29C-8B36-436B-BEED-E50F0258B7C3}"/>
                    </a:ext>
                  </a:extLst>
                </p:cNvPr>
                <p:cNvSpPr>
                  <a:spLocks noRot="1" noChangeAspect="1" noMove="1" noResize="1" noEditPoints="1" noAdjustHandles="1" noChangeArrowheads="1" noChangeShapeType="1" noTextEdit="1"/>
                </p:cNvSpPr>
                <p:nvPr/>
              </p:nvSpPr>
              <p:spPr>
                <a:xfrm>
                  <a:off x="2668560" y="1867754"/>
                  <a:ext cx="1131382" cy="945685"/>
                </a:xfrm>
                <a:prstGeom prst="rect">
                  <a:avLst/>
                </a:prstGeom>
                <a:blipFill>
                  <a:blip r:embed="rId8"/>
                  <a:stretch>
                    <a:fillRect/>
                  </a:stretch>
                </a:blipFill>
              </p:spPr>
              <p:txBody>
                <a:bodyPr/>
                <a:lstStyle/>
                <a:p>
                  <a:r>
                    <a:rPr lang="en-US">
                      <a:noFill/>
                    </a:rPr>
                    <a:t> </a:t>
                  </a:r>
                </a:p>
              </p:txBody>
            </p:sp>
          </mc:Fallback>
        </mc:AlternateContent>
        <p:sp>
          <p:nvSpPr>
            <p:cNvPr id="7" name="箭號: 向右 14">
              <a:extLst>
                <a:ext uri="{FF2B5EF4-FFF2-40B4-BE49-F238E27FC236}">
                  <a16:creationId xmlns:a16="http://schemas.microsoft.com/office/drawing/2014/main" id="{EC43FE76-0A94-4623-AFE8-5FD6858FB45C}"/>
                </a:ext>
              </a:extLst>
            </p:cNvPr>
            <p:cNvSpPr/>
            <p:nvPr/>
          </p:nvSpPr>
          <p:spPr>
            <a:xfrm>
              <a:off x="1904988" y="2162624"/>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 name="箭號: 向右 15">
              <a:extLst>
                <a:ext uri="{FF2B5EF4-FFF2-40B4-BE49-F238E27FC236}">
                  <a16:creationId xmlns:a16="http://schemas.microsoft.com/office/drawing/2014/main" id="{D1E77985-4F56-4992-99ED-512734276FC0}"/>
                </a:ext>
              </a:extLst>
            </p:cNvPr>
            <p:cNvSpPr/>
            <p:nvPr/>
          </p:nvSpPr>
          <p:spPr>
            <a:xfrm>
              <a:off x="4230019" y="2162624"/>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矩形 19">
                  <a:extLst>
                    <a:ext uri="{FF2B5EF4-FFF2-40B4-BE49-F238E27FC236}">
                      <a16:creationId xmlns:a16="http://schemas.microsoft.com/office/drawing/2014/main" id="{A3789D47-7F4C-4E16-B40A-CC1330AE3C09}"/>
                    </a:ext>
                  </a:extLst>
                </p:cNvPr>
                <p:cNvSpPr/>
                <p:nvPr/>
              </p:nvSpPr>
              <p:spPr>
                <a:xfrm>
                  <a:off x="7498398" y="1862345"/>
                  <a:ext cx="1131382" cy="94568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xmlns="">
            <p:sp>
              <p:nvSpPr>
                <p:cNvPr id="12" name="矩形 19">
                  <a:extLst>
                    <a:ext uri="{FF2B5EF4-FFF2-40B4-BE49-F238E27FC236}">
                      <a16:creationId xmlns:a16="http://schemas.microsoft.com/office/drawing/2014/main" id="{A3789D47-7F4C-4E16-B40A-CC1330AE3C09}"/>
                    </a:ext>
                  </a:extLst>
                </p:cNvPr>
                <p:cNvSpPr>
                  <a:spLocks noRot="1" noChangeAspect="1" noMove="1" noResize="1" noEditPoints="1" noAdjustHandles="1" noChangeArrowheads="1" noChangeShapeType="1" noTextEdit="1"/>
                </p:cNvSpPr>
                <p:nvPr/>
              </p:nvSpPr>
              <p:spPr>
                <a:xfrm>
                  <a:off x="7498398" y="1862345"/>
                  <a:ext cx="1131382" cy="945685"/>
                </a:xfrm>
                <a:prstGeom prst="rect">
                  <a:avLst/>
                </a:prstGeom>
                <a:blipFill>
                  <a:blip r:embed="rId9"/>
                  <a:stretch>
                    <a:fillRect/>
                  </a:stretch>
                </a:blipFill>
              </p:spPr>
              <p:txBody>
                <a:bodyPr/>
                <a:lstStyle/>
                <a:p>
                  <a:r>
                    <a:rPr lang="en-US">
                      <a:noFill/>
                    </a:rPr>
                    <a:t> </a:t>
                  </a:r>
                </a:p>
              </p:txBody>
            </p:sp>
          </mc:Fallback>
        </mc:AlternateContent>
        <p:sp>
          <p:nvSpPr>
            <p:cNvPr id="13" name="箭號: 向右 20">
              <a:extLst>
                <a:ext uri="{FF2B5EF4-FFF2-40B4-BE49-F238E27FC236}">
                  <a16:creationId xmlns:a16="http://schemas.microsoft.com/office/drawing/2014/main" id="{5E6F9AB9-5B09-47AC-8C3F-E7BFF1C11378}"/>
                </a:ext>
              </a:extLst>
            </p:cNvPr>
            <p:cNvSpPr/>
            <p:nvPr/>
          </p:nvSpPr>
          <p:spPr>
            <a:xfrm>
              <a:off x="6590992" y="2186270"/>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4" name="箭號: 向右 21">
              <a:extLst>
                <a:ext uri="{FF2B5EF4-FFF2-40B4-BE49-F238E27FC236}">
                  <a16:creationId xmlns:a16="http://schemas.microsoft.com/office/drawing/2014/main" id="{0195B00B-A529-4744-BBC4-3ADD8F734BED}"/>
                </a:ext>
              </a:extLst>
            </p:cNvPr>
            <p:cNvSpPr/>
            <p:nvPr/>
          </p:nvSpPr>
          <p:spPr>
            <a:xfrm>
              <a:off x="8972387" y="2186270"/>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矩形 41">
                  <a:extLst>
                    <a:ext uri="{FF2B5EF4-FFF2-40B4-BE49-F238E27FC236}">
                      <a16:creationId xmlns:a16="http://schemas.microsoft.com/office/drawing/2014/main" id="{69141667-59F0-4249-9D37-5C1818901B30}"/>
                    </a:ext>
                  </a:extLst>
                </p:cNvPr>
                <p:cNvSpPr/>
                <p:nvPr/>
              </p:nvSpPr>
              <p:spPr>
                <a:xfrm>
                  <a:off x="7450643" y="3209204"/>
                  <a:ext cx="859865" cy="82957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xmlns="">
            <p:sp>
              <p:nvSpPr>
                <p:cNvPr id="33" name="矩形 41">
                  <a:extLst>
                    <a:ext uri="{FF2B5EF4-FFF2-40B4-BE49-F238E27FC236}">
                      <a16:creationId xmlns:a16="http://schemas.microsoft.com/office/drawing/2014/main" id="{69141667-59F0-4249-9D37-5C1818901B30}"/>
                    </a:ext>
                  </a:extLst>
                </p:cNvPr>
                <p:cNvSpPr>
                  <a:spLocks noRot="1" noChangeAspect="1" noMove="1" noResize="1" noEditPoints="1" noAdjustHandles="1" noChangeArrowheads="1" noChangeShapeType="1" noTextEdit="1"/>
                </p:cNvSpPr>
                <p:nvPr/>
              </p:nvSpPr>
              <p:spPr>
                <a:xfrm>
                  <a:off x="7450643" y="3209204"/>
                  <a:ext cx="859865" cy="829578"/>
                </a:xfrm>
                <a:prstGeom prst="rect">
                  <a:avLst/>
                </a:prstGeom>
                <a:blipFill>
                  <a:blip r:embed="rId10"/>
                  <a:stretch>
                    <a:fillRect/>
                  </a:stretch>
                </a:blipFill>
              </p:spPr>
              <p:txBody>
                <a:bodyPr/>
                <a:lstStyle/>
                <a:p>
                  <a:r>
                    <a:rPr lang="en-US">
                      <a:noFill/>
                    </a:rPr>
                    <a:t> </a:t>
                  </a:r>
                </a:p>
              </p:txBody>
            </p:sp>
          </mc:Fallback>
        </mc:AlternateContent>
        <p:sp>
          <p:nvSpPr>
            <p:cNvPr id="34" name="箭號: 向右 44">
              <a:extLst>
                <a:ext uri="{FF2B5EF4-FFF2-40B4-BE49-F238E27FC236}">
                  <a16:creationId xmlns:a16="http://schemas.microsoft.com/office/drawing/2014/main" id="{7D36FC3F-DBEE-42BE-9FD6-AC19927EC9CA}"/>
                </a:ext>
              </a:extLst>
            </p:cNvPr>
            <p:cNvSpPr/>
            <p:nvPr/>
          </p:nvSpPr>
          <p:spPr>
            <a:xfrm>
              <a:off x="8650236" y="3464606"/>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5" name="箭號: 向右 45">
              <a:extLst>
                <a:ext uri="{FF2B5EF4-FFF2-40B4-BE49-F238E27FC236}">
                  <a16:creationId xmlns:a16="http://schemas.microsoft.com/office/drawing/2014/main" id="{B78091E0-BD05-414C-98FB-2AF52A31ABC7}"/>
                </a:ext>
              </a:extLst>
            </p:cNvPr>
            <p:cNvSpPr/>
            <p:nvPr/>
          </p:nvSpPr>
          <p:spPr>
            <a:xfrm rot="1874375">
              <a:off x="6600385" y="2889262"/>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9" name="文字方塊 51">
              <a:extLst>
                <a:ext uri="{FF2B5EF4-FFF2-40B4-BE49-F238E27FC236}">
                  <a16:creationId xmlns:a16="http://schemas.microsoft.com/office/drawing/2014/main" id="{FC405C0A-2A5F-421E-B555-E603EA064E60}"/>
                </a:ext>
              </a:extLst>
            </p:cNvPr>
            <p:cNvSpPr txBox="1"/>
            <p:nvPr/>
          </p:nvSpPr>
          <p:spPr>
            <a:xfrm>
              <a:off x="9355723" y="3271937"/>
              <a:ext cx="2836277" cy="830997"/>
            </a:xfrm>
            <a:prstGeom prst="rect">
              <a:avLst/>
            </a:prstGeom>
            <a:noFill/>
          </p:spPr>
          <p:txBody>
            <a:bodyPr wrap="square" rtlCol="0">
              <a:spAutoFit/>
            </a:bodyPr>
            <a:lstStyle/>
            <a:p>
              <a:r>
                <a:rPr lang="en-US" altLang="zh-TW" sz="2400" dirty="0"/>
                <a:t>scalar: belongs to domain Y or not</a:t>
              </a:r>
              <a:endParaRPr lang="zh-TW" altLang="en-US" sz="2400" dirty="0"/>
            </a:p>
          </p:txBody>
        </p:sp>
        <p:pic>
          <p:nvPicPr>
            <p:cNvPr id="2" name="Picture 1">
              <a:extLst>
                <a:ext uri="{FF2B5EF4-FFF2-40B4-BE49-F238E27FC236}">
                  <a16:creationId xmlns:a16="http://schemas.microsoft.com/office/drawing/2014/main" id="{541C984E-2DBE-4A5E-AB33-E51F0C4D2408}"/>
                </a:ext>
              </a:extLst>
            </p:cNvPr>
            <p:cNvPicPr>
              <a:picLocks noChangeAspect="1"/>
            </p:cNvPicPr>
            <p:nvPr/>
          </p:nvPicPr>
          <p:blipFill rotWithShape="1">
            <a:blip r:embed="rId11"/>
            <a:srcRect l="5694" t="3123"/>
            <a:stretch/>
          </p:blipFill>
          <p:spPr>
            <a:xfrm>
              <a:off x="724352" y="1862345"/>
              <a:ext cx="963530" cy="973080"/>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899EA183-CE43-44C8-B3C1-34399BC2DE13}"/>
                </a:ext>
              </a:extLst>
            </p:cNvPr>
            <p:cNvPicPr>
              <a:picLocks noChangeAspect="1"/>
            </p:cNvPicPr>
            <p:nvPr/>
          </p:nvPicPr>
          <p:blipFill rotWithShape="1">
            <a:blip r:embed="rId11"/>
            <a:srcRect l="5694" t="3123"/>
            <a:stretch/>
          </p:blipFill>
          <p:spPr>
            <a:xfrm>
              <a:off x="9770457" y="1862345"/>
              <a:ext cx="963530" cy="973080"/>
            </a:xfrm>
            <a:prstGeom prst="rect">
              <a:avLst/>
            </a:prstGeom>
            <a:ln>
              <a:noFill/>
            </a:ln>
            <a:effectLst>
              <a:outerShdw blurRad="292100" dist="139700" dir="2700000" algn="tl" rotWithShape="0">
                <a:srgbClr val="333333">
                  <a:alpha val="65000"/>
                </a:srgbClr>
              </a:outerShdw>
            </a:effectLst>
          </p:spPr>
        </p:pic>
      </p:grpSp>
      <p:grpSp>
        <p:nvGrpSpPr>
          <p:cNvPr id="70" name="Group 69">
            <a:extLst>
              <a:ext uri="{FF2B5EF4-FFF2-40B4-BE49-F238E27FC236}">
                <a16:creationId xmlns:a16="http://schemas.microsoft.com/office/drawing/2014/main" id="{39904C9F-55DE-4EB2-8D99-F4F9D193DD66}"/>
              </a:ext>
            </a:extLst>
          </p:cNvPr>
          <p:cNvGrpSpPr/>
          <p:nvPr/>
        </p:nvGrpSpPr>
        <p:grpSpPr>
          <a:xfrm>
            <a:off x="-3090" y="3772464"/>
            <a:ext cx="10900077" cy="2481593"/>
            <a:chOff x="-3090" y="3772464"/>
            <a:chExt cx="10900077" cy="2481593"/>
          </a:xfrm>
        </p:grpSpPr>
        <mc:AlternateContent xmlns:mc="http://schemas.openxmlformats.org/markup-compatibility/2006" xmlns:a14="http://schemas.microsoft.com/office/drawing/2010/main">
          <mc:Choice Requires="a14">
            <p:sp>
              <p:nvSpPr>
                <p:cNvPr id="22" name="矩形 30">
                  <a:extLst>
                    <a:ext uri="{FF2B5EF4-FFF2-40B4-BE49-F238E27FC236}">
                      <a16:creationId xmlns:a16="http://schemas.microsoft.com/office/drawing/2014/main" id="{D7F1BECA-5D64-46E9-90CF-8D35D5100C65}"/>
                    </a:ext>
                  </a:extLst>
                </p:cNvPr>
                <p:cNvSpPr/>
                <p:nvPr/>
              </p:nvSpPr>
              <p:spPr>
                <a:xfrm>
                  <a:off x="2663564" y="5128750"/>
                  <a:ext cx="1131382" cy="94568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i="1">
                                <a:latin typeface="Cambria Math" panose="02040503050406030204" pitchFamily="18" charset="0"/>
                              </a:rPr>
                              <m:t>→</m:t>
                            </m:r>
                            <m:r>
                              <m:rPr>
                                <m:sty m:val="p"/>
                              </m:rPr>
                              <a:rPr lang="en-US" altLang="zh-TW" sz="2800" i="1">
                                <a:latin typeface="Cambria Math" panose="02040503050406030204" pitchFamily="18" charset="0"/>
                              </a:rPr>
                              <m:t>X</m:t>
                            </m:r>
                          </m:sub>
                        </m:sSub>
                      </m:oMath>
                    </m:oMathPara>
                  </a14:m>
                  <a:endParaRPr lang="zh-TW" altLang="en-US" sz="2800" i="1" dirty="0">
                    <a:latin typeface="Cambria Math" panose="02040503050406030204" pitchFamily="18" charset="0"/>
                  </a:endParaRPr>
                </a:p>
              </p:txBody>
            </p:sp>
          </mc:Choice>
          <mc:Fallback xmlns="">
            <p:sp>
              <p:nvSpPr>
                <p:cNvPr id="22" name="矩形 30">
                  <a:extLst>
                    <a:ext uri="{FF2B5EF4-FFF2-40B4-BE49-F238E27FC236}">
                      <a16:creationId xmlns:a16="http://schemas.microsoft.com/office/drawing/2014/main" id="{D7F1BECA-5D64-46E9-90CF-8D35D5100C65}"/>
                    </a:ext>
                  </a:extLst>
                </p:cNvPr>
                <p:cNvSpPr>
                  <a:spLocks noRot="1" noChangeAspect="1" noMove="1" noResize="1" noEditPoints="1" noAdjustHandles="1" noChangeArrowheads="1" noChangeShapeType="1" noTextEdit="1"/>
                </p:cNvSpPr>
                <p:nvPr/>
              </p:nvSpPr>
              <p:spPr>
                <a:xfrm>
                  <a:off x="2663564" y="5128750"/>
                  <a:ext cx="1131382" cy="945685"/>
                </a:xfrm>
                <a:prstGeom prst="rect">
                  <a:avLst/>
                </a:prstGeom>
                <a:blipFill>
                  <a:blip r:embed="rId12"/>
                  <a:stretch>
                    <a:fillRect/>
                  </a:stretch>
                </a:blipFill>
              </p:spPr>
              <p:txBody>
                <a:bodyPr/>
                <a:lstStyle/>
                <a:p>
                  <a:r>
                    <a:rPr lang="en-US">
                      <a:noFill/>
                    </a:rPr>
                    <a:t> </a:t>
                  </a:r>
                </a:p>
              </p:txBody>
            </p:sp>
          </mc:Fallback>
        </mc:AlternateContent>
        <p:sp>
          <p:nvSpPr>
            <p:cNvPr id="23" name="箭號: 向右 31">
              <a:extLst>
                <a:ext uri="{FF2B5EF4-FFF2-40B4-BE49-F238E27FC236}">
                  <a16:creationId xmlns:a16="http://schemas.microsoft.com/office/drawing/2014/main" id="{AD1AD738-74A6-46A7-8C84-C4A56B37F929}"/>
                </a:ext>
              </a:extLst>
            </p:cNvPr>
            <p:cNvSpPr/>
            <p:nvPr/>
          </p:nvSpPr>
          <p:spPr>
            <a:xfrm>
              <a:off x="1913563" y="5415939"/>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4" name="箭號: 向右 32">
              <a:extLst>
                <a:ext uri="{FF2B5EF4-FFF2-40B4-BE49-F238E27FC236}">
                  <a16:creationId xmlns:a16="http://schemas.microsoft.com/office/drawing/2014/main" id="{D8E4AC0B-B27A-4ABD-B9EC-19F7C72F595F}"/>
                </a:ext>
              </a:extLst>
            </p:cNvPr>
            <p:cNvSpPr/>
            <p:nvPr/>
          </p:nvSpPr>
          <p:spPr>
            <a:xfrm>
              <a:off x="4315322" y="5415939"/>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矩形 33">
                  <a:extLst>
                    <a:ext uri="{FF2B5EF4-FFF2-40B4-BE49-F238E27FC236}">
                      <a16:creationId xmlns:a16="http://schemas.microsoft.com/office/drawing/2014/main" id="{A82EB0D2-7117-41DA-A778-B32B46BC49D8}"/>
                    </a:ext>
                  </a:extLst>
                </p:cNvPr>
                <p:cNvSpPr/>
                <p:nvPr/>
              </p:nvSpPr>
              <p:spPr>
                <a:xfrm>
                  <a:off x="7607328" y="5124073"/>
                  <a:ext cx="1131382" cy="945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i="1">
                                <a:latin typeface="Cambria Math" panose="02040503050406030204" pitchFamily="18" charset="0"/>
                              </a:rPr>
                              <m:t>𝑋</m:t>
                            </m:r>
                            <m:r>
                              <a:rPr lang="en-US" altLang="zh-TW" sz="2800" i="1">
                                <a:latin typeface="Cambria Math" panose="02040503050406030204" pitchFamily="18" charset="0"/>
                              </a:rPr>
                              <m:t>→</m:t>
                            </m:r>
                            <m:r>
                              <a:rPr lang="en-US" altLang="zh-TW" sz="2800" i="1">
                                <a:latin typeface="Cambria Math" panose="02040503050406030204" pitchFamily="18" charset="0"/>
                              </a:rPr>
                              <m:t>𝑌</m:t>
                            </m:r>
                          </m:sub>
                        </m:sSub>
                      </m:oMath>
                    </m:oMathPara>
                  </a14:m>
                  <a:endParaRPr lang="zh-TW" altLang="en-US" sz="2800" i="1" dirty="0">
                    <a:latin typeface="Cambria Math" panose="02040503050406030204" pitchFamily="18" charset="0"/>
                  </a:endParaRPr>
                </a:p>
              </p:txBody>
            </p:sp>
          </mc:Choice>
          <mc:Fallback xmlns="">
            <p:sp>
              <p:nvSpPr>
                <p:cNvPr id="25" name="矩形 33">
                  <a:extLst>
                    <a:ext uri="{FF2B5EF4-FFF2-40B4-BE49-F238E27FC236}">
                      <a16:creationId xmlns:a16="http://schemas.microsoft.com/office/drawing/2014/main" id="{A82EB0D2-7117-41DA-A778-B32B46BC49D8}"/>
                    </a:ext>
                  </a:extLst>
                </p:cNvPr>
                <p:cNvSpPr>
                  <a:spLocks noRot="1" noChangeAspect="1" noMove="1" noResize="1" noEditPoints="1" noAdjustHandles="1" noChangeArrowheads="1" noChangeShapeType="1" noTextEdit="1"/>
                </p:cNvSpPr>
                <p:nvPr/>
              </p:nvSpPr>
              <p:spPr>
                <a:xfrm>
                  <a:off x="7607328" y="5124073"/>
                  <a:ext cx="1131382" cy="945685"/>
                </a:xfrm>
                <a:prstGeom prst="rect">
                  <a:avLst/>
                </a:prstGeom>
                <a:blipFill>
                  <a:blip r:embed="rId13"/>
                  <a:stretch>
                    <a:fillRect/>
                  </a:stretch>
                </a:blipFill>
              </p:spPr>
              <p:txBody>
                <a:bodyPr/>
                <a:lstStyle/>
                <a:p>
                  <a:r>
                    <a:rPr lang="en-US">
                      <a:noFill/>
                    </a:rPr>
                    <a:t> </a:t>
                  </a:r>
                </a:p>
              </p:txBody>
            </p:sp>
          </mc:Fallback>
        </mc:AlternateContent>
        <p:sp>
          <p:nvSpPr>
            <p:cNvPr id="26" name="箭號: 向右 34">
              <a:extLst>
                <a:ext uri="{FF2B5EF4-FFF2-40B4-BE49-F238E27FC236}">
                  <a16:creationId xmlns:a16="http://schemas.microsoft.com/office/drawing/2014/main" id="{FF1C4EC5-AAAD-474B-95DF-4505C066E61C}"/>
                </a:ext>
              </a:extLst>
            </p:cNvPr>
            <p:cNvSpPr/>
            <p:nvPr/>
          </p:nvSpPr>
          <p:spPr>
            <a:xfrm>
              <a:off x="6712459" y="5418943"/>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7" name="箭號: 向右 35">
              <a:extLst>
                <a:ext uri="{FF2B5EF4-FFF2-40B4-BE49-F238E27FC236}">
                  <a16:creationId xmlns:a16="http://schemas.microsoft.com/office/drawing/2014/main" id="{3627C7F2-2806-43E2-9152-643AEFAB919E}"/>
                </a:ext>
              </a:extLst>
            </p:cNvPr>
            <p:cNvSpPr/>
            <p:nvPr/>
          </p:nvSpPr>
          <p:spPr>
            <a:xfrm>
              <a:off x="9063354" y="5418943"/>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6" name="矩形 47">
                  <a:extLst>
                    <a:ext uri="{FF2B5EF4-FFF2-40B4-BE49-F238E27FC236}">
                      <a16:creationId xmlns:a16="http://schemas.microsoft.com/office/drawing/2014/main" id="{99249D39-2A92-4F39-9388-1F00D5D695FE}"/>
                    </a:ext>
                  </a:extLst>
                </p:cNvPr>
                <p:cNvSpPr/>
                <p:nvPr/>
              </p:nvSpPr>
              <p:spPr>
                <a:xfrm>
                  <a:off x="2935081" y="3834147"/>
                  <a:ext cx="859865" cy="829578"/>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xmlns="">
            <p:sp>
              <p:nvSpPr>
                <p:cNvPr id="36" name="矩形 47">
                  <a:extLst>
                    <a:ext uri="{FF2B5EF4-FFF2-40B4-BE49-F238E27FC236}">
                      <a16:creationId xmlns:a16="http://schemas.microsoft.com/office/drawing/2014/main" id="{99249D39-2A92-4F39-9388-1F00D5D695FE}"/>
                    </a:ext>
                  </a:extLst>
                </p:cNvPr>
                <p:cNvSpPr>
                  <a:spLocks noRot="1" noChangeAspect="1" noMove="1" noResize="1" noEditPoints="1" noAdjustHandles="1" noChangeArrowheads="1" noChangeShapeType="1" noTextEdit="1"/>
                </p:cNvSpPr>
                <p:nvPr/>
              </p:nvSpPr>
              <p:spPr>
                <a:xfrm>
                  <a:off x="2935081" y="3834147"/>
                  <a:ext cx="859865" cy="829578"/>
                </a:xfrm>
                <a:prstGeom prst="rect">
                  <a:avLst/>
                </a:prstGeom>
                <a:blipFill>
                  <a:blip r:embed="rId14"/>
                  <a:stretch>
                    <a:fillRect/>
                  </a:stretch>
                </a:blipFill>
                <a:ln/>
              </p:spPr>
              <p:txBody>
                <a:bodyPr/>
                <a:lstStyle/>
                <a:p>
                  <a:r>
                    <a:rPr lang="en-US">
                      <a:noFill/>
                    </a:rPr>
                    <a:t> </a:t>
                  </a:r>
                </a:p>
              </p:txBody>
            </p:sp>
          </mc:Fallback>
        </mc:AlternateContent>
        <p:sp>
          <p:nvSpPr>
            <p:cNvPr id="37" name="箭號: 向右 48">
              <a:extLst>
                <a:ext uri="{FF2B5EF4-FFF2-40B4-BE49-F238E27FC236}">
                  <a16:creationId xmlns:a16="http://schemas.microsoft.com/office/drawing/2014/main" id="{FF5DA891-9FFB-4D1B-8FF1-76B9788B99C8}"/>
                </a:ext>
              </a:extLst>
            </p:cNvPr>
            <p:cNvSpPr/>
            <p:nvPr/>
          </p:nvSpPr>
          <p:spPr>
            <a:xfrm rot="13132344">
              <a:off x="4300385" y="4648095"/>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8" name="箭號: 向右 50">
              <a:extLst>
                <a:ext uri="{FF2B5EF4-FFF2-40B4-BE49-F238E27FC236}">
                  <a16:creationId xmlns:a16="http://schemas.microsoft.com/office/drawing/2014/main" id="{62DAEF42-9D93-4C2A-81AF-EEB3A1C02298}"/>
                </a:ext>
              </a:extLst>
            </p:cNvPr>
            <p:cNvSpPr/>
            <p:nvPr/>
          </p:nvSpPr>
          <p:spPr>
            <a:xfrm flipH="1">
              <a:off x="2198342" y="4085658"/>
              <a:ext cx="471948" cy="3687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0" name="文字方塊 52">
              <a:extLst>
                <a:ext uri="{FF2B5EF4-FFF2-40B4-BE49-F238E27FC236}">
                  <a16:creationId xmlns:a16="http://schemas.microsoft.com/office/drawing/2014/main" id="{4B017B81-24BE-47F8-BD96-D64ADB0B52FC}"/>
                </a:ext>
              </a:extLst>
            </p:cNvPr>
            <p:cNvSpPr txBox="1"/>
            <p:nvPr/>
          </p:nvSpPr>
          <p:spPr>
            <a:xfrm>
              <a:off x="-3090" y="3772464"/>
              <a:ext cx="2362469" cy="830997"/>
            </a:xfrm>
            <a:prstGeom prst="rect">
              <a:avLst/>
            </a:prstGeom>
            <a:noFill/>
          </p:spPr>
          <p:txBody>
            <a:bodyPr wrap="square" rtlCol="0">
              <a:spAutoFit/>
            </a:bodyPr>
            <a:lstStyle/>
            <a:p>
              <a:r>
                <a:rPr lang="en-US" altLang="zh-TW" sz="2400" dirty="0"/>
                <a:t>scalar: belongs to domain X or not</a:t>
              </a:r>
              <a:endParaRPr lang="zh-TW" altLang="en-US" sz="2400" dirty="0"/>
            </a:p>
          </p:txBody>
        </p:sp>
        <p:pic>
          <p:nvPicPr>
            <p:cNvPr id="42" name="Picture 41">
              <a:extLst>
                <a:ext uri="{FF2B5EF4-FFF2-40B4-BE49-F238E27FC236}">
                  <a16:creationId xmlns:a16="http://schemas.microsoft.com/office/drawing/2014/main" id="{36C56ECB-8065-440D-AAE1-B9B08CED73AA}"/>
                </a:ext>
              </a:extLst>
            </p:cNvPr>
            <p:cNvPicPr>
              <a:picLocks noChangeAspect="1"/>
            </p:cNvPicPr>
            <p:nvPr/>
          </p:nvPicPr>
          <p:blipFill>
            <a:blip r:embed="rId15"/>
            <a:stretch>
              <a:fillRect/>
            </a:stretch>
          </p:blipFill>
          <p:spPr>
            <a:xfrm>
              <a:off x="660320" y="5042285"/>
              <a:ext cx="1066916" cy="1055764"/>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6B0278E3-AB51-4AFA-A0E8-94E85F0C3108}"/>
                </a:ext>
              </a:extLst>
            </p:cNvPr>
            <p:cNvPicPr>
              <a:picLocks noChangeAspect="1"/>
            </p:cNvPicPr>
            <p:nvPr/>
          </p:nvPicPr>
          <p:blipFill>
            <a:blip r:embed="rId16"/>
            <a:stretch>
              <a:fillRect/>
            </a:stretch>
          </p:blipFill>
          <p:spPr>
            <a:xfrm>
              <a:off x="5082039" y="5059075"/>
              <a:ext cx="1216169" cy="1194982"/>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E1E50B39-FD81-401B-B001-1512911AFD96}"/>
                </a:ext>
              </a:extLst>
            </p:cNvPr>
            <p:cNvPicPr>
              <a:picLocks noChangeAspect="1"/>
            </p:cNvPicPr>
            <p:nvPr/>
          </p:nvPicPr>
          <p:blipFill>
            <a:blip r:embed="rId15"/>
            <a:stretch>
              <a:fillRect/>
            </a:stretch>
          </p:blipFill>
          <p:spPr>
            <a:xfrm>
              <a:off x="9830071" y="5042285"/>
              <a:ext cx="1066916" cy="1055764"/>
            </a:xfrm>
            <a:prstGeom prst="rect">
              <a:avLst/>
            </a:prstGeom>
            <a:ln>
              <a:noFill/>
            </a:ln>
            <a:effectLst>
              <a:outerShdw blurRad="292100" dist="139700" dir="2700000" algn="tl" rotWithShape="0">
                <a:srgbClr val="333333">
                  <a:alpha val="65000"/>
                </a:srgbClr>
              </a:outerShdw>
            </a:effectLst>
          </p:spPr>
        </p:pic>
      </p:grpSp>
      <p:grpSp>
        <p:nvGrpSpPr>
          <p:cNvPr id="71" name="Group 70">
            <a:extLst>
              <a:ext uri="{FF2B5EF4-FFF2-40B4-BE49-F238E27FC236}">
                <a16:creationId xmlns:a16="http://schemas.microsoft.com/office/drawing/2014/main" id="{14EED5D7-DCA7-46ED-81BA-25B90C6280F0}"/>
              </a:ext>
            </a:extLst>
          </p:cNvPr>
          <p:cNvGrpSpPr/>
          <p:nvPr/>
        </p:nvGrpSpPr>
        <p:grpSpPr>
          <a:xfrm>
            <a:off x="1127512" y="974011"/>
            <a:ext cx="9193706" cy="822894"/>
            <a:chOff x="1127512" y="974011"/>
            <a:chExt cx="9193706" cy="822894"/>
          </a:xfrm>
        </p:grpSpPr>
        <p:sp>
          <p:nvSpPr>
            <p:cNvPr id="16" name="文字方塊 22">
              <a:extLst>
                <a:ext uri="{FF2B5EF4-FFF2-40B4-BE49-F238E27FC236}">
                  <a16:creationId xmlns:a16="http://schemas.microsoft.com/office/drawing/2014/main" id="{FBC4F2CA-F917-49DB-99DA-B799A5E0FADE}"/>
                </a:ext>
              </a:extLst>
            </p:cNvPr>
            <p:cNvSpPr txBox="1"/>
            <p:nvPr/>
          </p:nvSpPr>
          <p:spPr>
            <a:xfrm>
              <a:off x="4297200" y="974011"/>
              <a:ext cx="2785846" cy="461665"/>
            </a:xfrm>
            <a:prstGeom prst="rect">
              <a:avLst/>
            </a:prstGeom>
            <a:noFill/>
          </p:spPr>
          <p:txBody>
            <a:bodyPr wrap="square" rtlCol="0">
              <a:spAutoFit/>
            </a:bodyPr>
            <a:lstStyle/>
            <a:p>
              <a:pPr algn="ctr"/>
              <a:r>
                <a:rPr lang="en-US" altLang="zh-TW" sz="2400" dirty="0">
                  <a:ln w="0"/>
                  <a:effectLst>
                    <a:outerShdw blurRad="38100" dist="19050" dir="2700000" algn="tl" rotWithShape="0">
                      <a:schemeClr val="dk1">
                        <a:alpha val="40000"/>
                      </a:schemeClr>
                    </a:outerShdw>
                  </a:effectLst>
                </a:rPr>
                <a:t>as close as possible</a:t>
              </a:r>
              <a:endParaRPr lang="zh-TW" altLang="en-US" sz="2400" dirty="0">
                <a:ln w="0"/>
                <a:effectLst>
                  <a:outerShdw blurRad="38100" dist="19050" dir="2700000" algn="tl" rotWithShape="0">
                    <a:schemeClr val="dk1">
                      <a:alpha val="40000"/>
                    </a:schemeClr>
                  </a:outerShdw>
                </a:effectLst>
              </a:endParaRPr>
            </a:p>
          </p:txBody>
        </p:sp>
        <p:cxnSp>
          <p:nvCxnSpPr>
            <p:cNvPr id="51" name="Straight Connector 50">
              <a:extLst>
                <a:ext uri="{FF2B5EF4-FFF2-40B4-BE49-F238E27FC236}">
                  <a16:creationId xmlns:a16="http://schemas.microsoft.com/office/drawing/2014/main" id="{56AC58BB-7108-4B0E-AEC0-D6FAE1672B05}"/>
                </a:ext>
              </a:extLst>
            </p:cNvPr>
            <p:cNvCxnSpPr>
              <a:cxnSpLocks/>
              <a:stCxn id="55" idx="0"/>
            </p:cNvCxnSpPr>
            <p:nvPr/>
          </p:nvCxnSpPr>
          <p:spPr>
            <a:xfrm>
              <a:off x="1258975" y="1413803"/>
              <a:ext cx="8930780" cy="21873"/>
            </a:xfrm>
            <a:prstGeom prst="line">
              <a:avLst/>
            </a:prstGeom>
            <a:ln w="57150"/>
          </p:spPr>
          <p:style>
            <a:lnRef idx="3">
              <a:schemeClr val="accent5"/>
            </a:lnRef>
            <a:fillRef idx="0">
              <a:schemeClr val="accent5"/>
            </a:fillRef>
            <a:effectRef idx="2">
              <a:schemeClr val="accent5"/>
            </a:effectRef>
            <a:fontRef idx="minor">
              <a:schemeClr val="tx1"/>
            </a:fontRef>
          </p:style>
        </p:cxnSp>
        <p:sp>
          <p:nvSpPr>
            <p:cNvPr id="54" name="Arrow: Down 53">
              <a:extLst>
                <a:ext uri="{FF2B5EF4-FFF2-40B4-BE49-F238E27FC236}">
                  <a16:creationId xmlns:a16="http://schemas.microsoft.com/office/drawing/2014/main" id="{E95E61B5-D022-483F-A272-2B986AD22712}"/>
                </a:ext>
              </a:extLst>
            </p:cNvPr>
            <p:cNvSpPr/>
            <p:nvPr/>
          </p:nvSpPr>
          <p:spPr>
            <a:xfrm flipH="1">
              <a:off x="10058292" y="1413803"/>
              <a:ext cx="262926" cy="3831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Arrow: Down 54">
              <a:extLst>
                <a:ext uri="{FF2B5EF4-FFF2-40B4-BE49-F238E27FC236}">
                  <a16:creationId xmlns:a16="http://schemas.microsoft.com/office/drawing/2014/main" id="{86240411-054D-45AF-BBC9-22253F027B78}"/>
                </a:ext>
              </a:extLst>
            </p:cNvPr>
            <p:cNvSpPr/>
            <p:nvPr/>
          </p:nvSpPr>
          <p:spPr>
            <a:xfrm flipH="1">
              <a:off x="1127512" y="1413803"/>
              <a:ext cx="262926" cy="3831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2" name="Group 71">
            <a:extLst>
              <a:ext uri="{FF2B5EF4-FFF2-40B4-BE49-F238E27FC236}">
                <a16:creationId xmlns:a16="http://schemas.microsoft.com/office/drawing/2014/main" id="{A12160A2-5AB8-45A6-A857-C5619F09EE6C}"/>
              </a:ext>
            </a:extLst>
          </p:cNvPr>
          <p:cNvGrpSpPr/>
          <p:nvPr/>
        </p:nvGrpSpPr>
        <p:grpSpPr>
          <a:xfrm>
            <a:off x="1127512" y="6154733"/>
            <a:ext cx="9325169" cy="461665"/>
            <a:chOff x="1127512" y="6154733"/>
            <a:chExt cx="9325169" cy="461665"/>
          </a:xfrm>
        </p:grpSpPr>
        <p:sp>
          <p:nvSpPr>
            <p:cNvPr id="30" name="文字方塊 38">
              <a:extLst>
                <a:ext uri="{FF2B5EF4-FFF2-40B4-BE49-F238E27FC236}">
                  <a16:creationId xmlns:a16="http://schemas.microsoft.com/office/drawing/2014/main" id="{2B5A2C45-B548-43BE-8C9E-B78A0A4D67FF}"/>
                </a:ext>
              </a:extLst>
            </p:cNvPr>
            <p:cNvSpPr txBox="1"/>
            <p:nvPr/>
          </p:nvSpPr>
          <p:spPr>
            <a:xfrm>
              <a:off x="4086694" y="6154733"/>
              <a:ext cx="2785846" cy="461665"/>
            </a:xfrm>
            <a:prstGeom prst="rect">
              <a:avLst/>
            </a:prstGeom>
            <a:noFill/>
          </p:spPr>
          <p:txBody>
            <a:bodyPr wrap="square" rtlCol="0">
              <a:spAutoFit/>
            </a:bodyPr>
            <a:lstStyle>
              <a:defPPr>
                <a:defRPr lang="en-US"/>
              </a:defPPr>
              <a:lvl1pPr algn="ctr">
                <a:defRPr sz="2400">
                  <a:ln w="0"/>
                  <a:effectLst>
                    <a:outerShdw blurRad="38100" dist="19050" dir="2700000" algn="tl" rotWithShape="0">
                      <a:schemeClr val="dk1">
                        <a:alpha val="40000"/>
                      </a:schemeClr>
                    </a:outerShdw>
                  </a:effectLst>
                </a:defRPr>
              </a:lvl1pPr>
            </a:lstStyle>
            <a:p>
              <a:r>
                <a:rPr lang="en-US" altLang="zh-TW" dirty="0"/>
                <a:t>as close as possible</a:t>
              </a:r>
              <a:endParaRPr lang="zh-TW" altLang="en-US" dirty="0"/>
            </a:p>
          </p:txBody>
        </p:sp>
        <p:cxnSp>
          <p:nvCxnSpPr>
            <p:cNvPr id="59" name="Straight Connector 58">
              <a:extLst>
                <a:ext uri="{FF2B5EF4-FFF2-40B4-BE49-F238E27FC236}">
                  <a16:creationId xmlns:a16="http://schemas.microsoft.com/office/drawing/2014/main" id="{8017FE8A-EBA4-4F91-8E6B-5CAAABF17354}"/>
                </a:ext>
              </a:extLst>
            </p:cNvPr>
            <p:cNvCxnSpPr>
              <a:cxnSpLocks/>
              <a:stCxn id="61" idx="0"/>
            </p:cNvCxnSpPr>
            <p:nvPr/>
          </p:nvCxnSpPr>
          <p:spPr>
            <a:xfrm>
              <a:off x="1258975" y="6578608"/>
              <a:ext cx="9104554" cy="0"/>
            </a:xfrm>
            <a:prstGeom prst="line">
              <a:avLst/>
            </a:prstGeom>
            <a:ln w="57150"/>
          </p:spPr>
          <p:style>
            <a:lnRef idx="3">
              <a:schemeClr val="accent5"/>
            </a:lnRef>
            <a:fillRef idx="0">
              <a:schemeClr val="accent5"/>
            </a:fillRef>
            <a:effectRef idx="2">
              <a:schemeClr val="accent5"/>
            </a:effectRef>
            <a:fontRef idx="minor">
              <a:schemeClr val="tx1"/>
            </a:fontRef>
          </p:style>
        </p:cxnSp>
        <p:sp>
          <p:nvSpPr>
            <p:cNvPr id="60" name="Arrow: Down 59">
              <a:extLst>
                <a:ext uri="{FF2B5EF4-FFF2-40B4-BE49-F238E27FC236}">
                  <a16:creationId xmlns:a16="http://schemas.microsoft.com/office/drawing/2014/main" id="{9CC049CB-9851-459B-B8AD-34C60A698ADD}"/>
                </a:ext>
              </a:extLst>
            </p:cNvPr>
            <p:cNvSpPr/>
            <p:nvPr/>
          </p:nvSpPr>
          <p:spPr>
            <a:xfrm rot="10800000" flipH="1">
              <a:off x="10189755" y="6177138"/>
              <a:ext cx="262926" cy="3831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Arrow: Down 60">
              <a:extLst>
                <a:ext uri="{FF2B5EF4-FFF2-40B4-BE49-F238E27FC236}">
                  <a16:creationId xmlns:a16="http://schemas.microsoft.com/office/drawing/2014/main" id="{DC56D018-1428-4C1C-B433-8707EA89DDAB}"/>
                </a:ext>
              </a:extLst>
            </p:cNvPr>
            <p:cNvSpPr/>
            <p:nvPr/>
          </p:nvSpPr>
          <p:spPr>
            <a:xfrm rot="10800000" flipH="1">
              <a:off x="1127512" y="6195506"/>
              <a:ext cx="262926" cy="3831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Audio 8">
            <a:hlinkClick r:id="" action="ppaction://media"/>
            <a:extLst>
              <a:ext uri="{FF2B5EF4-FFF2-40B4-BE49-F238E27FC236}">
                <a16:creationId xmlns:a16="http://schemas.microsoft.com/office/drawing/2014/main" id="{89316C3C-C5CD-4DF7-B53D-7B40DE7B0543}"/>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394415363"/>
      </p:ext>
    </p:extLst>
  </p:cSld>
  <p:clrMapOvr>
    <a:masterClrMapping/>
  </p:clrMapOvr>
  <mc:AlternateContent xmlns:mc="http://schemas.openxmlformats.org/markup-compatibility/2006" xmlns:p14="http://schemas.microsoft.com/office/powerpoint/2010/main">
    <mc:Choice Requires="p14">
      <p:transition spd="slow" p14:dur="2000" advTm="44322"/>
    </mc:Choice>
    <mc:Fallback xmlns="">
      <p:transition spd="slow" advTm="44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8" fill="hold" nodeType="withEffect">
                                  <p:stCondLst>
                                    <p:cond delay="0"/>
                                  </p:stCondLst>
                                  <p:childTnLst>
                                    <p:set>
                                      <p:cBhvr>
                                        <p:cTn id="8" dur="1" fill="hold">
                                          <p:stCondLst>
                                            <p:cond delay="0"/>
                                          </p:stCondLst>
                                        </p:cTn>
                                        <p:tgtEl>
                                          <p:spTgt spid="69"/>
                                        </p:tgtEl>
                                        <p:attrNameLst>
                                          <p:attrName>style.visibility</p:attrName>
                                        </p:attrNameLst>
                                      </p:cBhvr>
                                      <p:to>
                                        <p:strVal val="visible"/>
                                      </p:to>
                                    </p:set>
                                    <p:animEffect transition="in" filter="wipe(left)">
                                      <p:cBhvr>
                                        <p:cTn id="9" dur="1000"/>
                                        <p:tgtEl>
                                          <p:spTgt spid="69"/>
                                        </p:tgtEl>
                                      </p:cBhvr>
                                    </p:animEffect>
                                  </p:childTnLst>
                                </p:cTn>
                              </p:par>
                              <p:par>
                                <p:cTn id="10" presetID="22" presetClass="entr" presetSubtype="8"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par>
                                <p:cTn id="13" presetID="6" presetClass="entr" presetSubtype="32"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circle(out)">
                                      <p:cBhvr>
                                        <p:cTn id="15" dur="1000"/>
                                        <p:tgtEl>
                                          <p:spTgt spid="71"/>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2" presetClass="entr" presetSubtype="8"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par>
                                <p:cTn id="23" presetID="6" presetClass="entr" presetSubtype="16"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circle(in)">
                                      <p:cBhvr>
                                        <p:cTn id="25" dur="10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71"/>
                                        </p:tgtEl>
                                        <p:attrNameLst>
                                          <p:attrName>r</p:attrName>
                                        </p:attrNameLst>
                                      </p:cBhvr>
                                    </p:animRot>
                                    <p:animRot by="-240000">
                                      <p:cBhvr>
                                        <p:cTn id="30" dur="200" fill="hold">
                                          <p:stCondLst>
                                            <p:cond delay="200"/>
                                          </p:stCondLst>
                                        </p:cTn>
                                        <p:tgtEl>
                                          <p:spTgt spid="71"/>
                                        </p:tgtEl>
                                        <p:attrNameLst>
                                          <p:attrName>r</p:attrName>
                                        </p:attrNameLst>
                                      </p:cBhvr>
                                    </p:animRot>
                                    <p:animRot by="240000">
                                      <p:cBhvr>
                                        <p:cTn id="31" dur="200" fill="hold">
                                          <p:stCondLst>
                                            <p:cond delay="400"/>
                                          </p:stCondLst>
                                        </p:cTn>
                                        <p:tgtEl>
                                          <p:spTgt spid="71"/>
                                        </p:tgtEl>
                                        <p:attrNameLst>
                                          <p:attrName>r</p:attrName>
                                        </p:attrNameLst>
                                      </p:cBhvr>
                                    </p:animRot>
                                    <p:animRot by="-240000">
                                      <p:cBhvr>
                                        <p:cTn id="32" dur="200" fill="hold">
                                          <p:stCondLst>
                                            <p:cond delay="600"/>
                                          </p:stCondLst>
                                        </p:cTn>
                                        <p:tgtEl>
                                          <p:spTgt spid="71"/>
                                        </p:tgtEl>
                                        <p:attrNameLst>
                                          <p:attrName>r</p:attrName>
                                        </p:attrNameLst>
                                      </p:cBhvr>
                                    </p:animRot>
                                    <p:animRot by="120000">
                                      <p:cBhvr>
                                        <p:cTn id="33" dur="200" fill="hold">
                                          <p:stCondLst>
                                            <p:cond delay="800"/>
                                          </p:stCondLst>
                                        </p:cTn>
                                        <p:tgtEl>
                                          <p:spTgt spid="71"/>
                                        </p:tgtEl>
                                        <p:attrNameLst>
                                          <p:attrName>r</p:attrName>
                                        </p:attrNameLst>
                                      </p:cBhvr>
                                    </p:animRot>
                                  </p:childTnLst>
                                </p:cTn>
                              </p:par>
                              <p:par>
                                <p:cTn id="34" presetID="32" presetClass="emph" presetSubtype="0" fill="hold" nodeType="withEffect">
                                  <p:stCondLst>
                                    <p:cond delay="0"/>
                                  </p:stCondLst>
                                  <p:childTnLst>
                                    <p:animRot by="120000">
                                      <p:cBhvr>
                                        <p:cTn id="35" dur="100" fill="hold">
                                          <p:stCondLst>
                                            <p:cond delay="0"/>
                                          </p:stCondLst>
                                        </p:cTn>
                                        <p:tgtEl>
                                          <p:spTgt spid="72"/>
                                        </p:tgtEl>
                                        <p:attrNameLst>
                                          <p:attrName>r</p:attrName>
                                        </p:attrNameLst>
                                      </p:cBhvr>
                                    </p:animRot>
                                    <p:animRot by="-240000">
                                      <p:cBhvr>
                                        <p:cTn id="36" dur="200" fill="hold">
                                          <p:stCondLst>
                                            <p:cond delay="200"/>
                                          </p:stCondLst>
                                        </p:cTn>
                                        <p:tgtEl>
                                          <p:spTgt spid="72"/>
                                        </p:tgtEl>
                                        <p:attrNameLst>
                                          <p:attrName>r</p:attrName>
                                        </p:attrNameLst>
                                      </p:cBhvr>
                                    </p:animRot>
                                    <p:animRot by="240000">
                                      <p:cBhvr>
                                        <p:cTn id="37" dur="200" fill="hold">
                                          <p:stCondLst>
                                            <p:cond delay="400"/>
                                          </p:stCondLst>
                                        </p:cTn>
                                        <p:tgtEl>
                                          <p:spTgt spid="72"/>
                                        </p:tgtEl>
                                        <p:attrNameLst>
                                          <p:attrName>r</p:attrName>
                                        </p:attrNameLst>
                                      </p:cBhvr>
                                    </p:animRot>
                                    <p:animRot by="-240000">
                                      <p:cBhvr>
                                        <p:cTn id="38" dur="200" fill="hold">
                                          <p:stCondLst>
                                            <p:cond delay="600"/>
                                          </p:stCondLst>
                                        </p:cTn>
                                        <p:tgtEl>
                                          <p:spTgt spid="72"/>
                                        </p:tgtEl>
                                        <p:attrNameLst>
                                          <p:attrName>r</p:attrName>
                                        </p:attrNameLst>
                                      </p:cBhvr>
                                    </p:animRot>
                                    <p:animRot by="120000">
                                      <p:cBhvr>
                                        <p:cTn id="39" dur="200" fill="hold">
                                          <p:stCondLst>
                                            <p:cond delay="800"/>
                                          </p:stCondLst>
                                        </p:cTn>
                                        <p:tgtEl>
                                          <p:spTgt spid="7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altLang="zh-CN" dirty="0"/>
              <a:t>Network Architecture</a:t>
            </a:r>
            <a:endParaRPr lang="en-US" dirty="0"/>
          </a:p>
        </p:txBody>
      </p:sp>
      <p:sp>
        <p:nvSpPr>
          <p:cNvPr id="48" name="Content Placeholder 2">
            <a:extLst>
              <a:ext uri="{FF2B5EF4-FFF2-40B4-BE49-F238E27FC236}">
                <a16:creationId xmlns:a16="http://schemas.microsoft.com/office/drawing/2014/main" id="{D2BE62D7-584C-4487-9D0D-B319BF02EECF}"/>
              </a:ext>
            </a:extLst>
          </p:cNvPr>
          <p:cNvSpPr>
            <a:spLocks noGrp="1"/>
          </p:cNvSpPr>
          <p:nvPr>
            <p:ph sz="quarter" idx="13"/>
          </p:nvPr>
        </p:nvSpPr>
        <p:spPr>
          <a:xfrm>
            <a:off x="573314" y="1059543"/>
            <a:ext cx="10704286" cy="5045835"/>
          </a:xfrm>
        </p:spPr>
        <p:txBody>
          <a:bodyPr>
            <a:normAutofit/>
          </a:bodyPr>
          <a:lstStyle/>
          <a:p>
            <a:r>
              <a:rPr lang="en-US" altLang="zh-CN" dirty="0"/>
              <a:t>Generator X to Y</a:t>
            </a:r>
          </a:p>
          <a:p>
            <a:endParaRPr lang="en-US" dirty="0"/>
          </a:p>
          <a:p>
            <a:endParaRPr lang="en-US" dirty="0"/>
          </a:p>
          <a:p>
            <a:r>
              <a:rPr lang="en-US" dirty="0"/>
              <a:t>Generator Y to X</a:t>
            </a:r>
          </a:p>
          <a:p>
            <a:endParaRPr lang="en-US" dirty="0"/>
          </a:p>
          <a:p>
            <a:endParaRPr lang="en-US" dirty="0"/>
          </a:p>
          <a:p>
            <a:r>
              <a:rPr lang="en-US" dirty="0"/>
              <a:t>Discriminator X</a:t>
            </a:r>
          </a:p>
          <a:p>
            <a:endParaRPr lang="en-US" dirty="0"/>
          </a:p>
          <a:p>
            <a:endParaRPr lang="en-US" dirty="0"/>
          </a:p>
          <a:p>
            <a:r>
              <a:rPr lang="en-US" dirty="0"/>
              <a:t>Discriminator Y</a:t>
            </a:r>
          </a:p>
        </p:txBody>
      </p:sp>
      <p:grpSp>
        <p:nvGrpSpPr>
          <p:cNvPr id="10" name="Group 9">
            <a:extLst>
              <a:ext uri="{FF2B5EF4-FFF2-40B4-BE49-F238E27FC236}">
                <a16:creationId xmlns:a16="http://schemas.microsoft.com/office/drawing/2014/main" id="{91EF8CDE-587C-4630-8AC3-ED75512FEC75}"/>
              </a:ext>
            </a:extLst>
          </p:cNvPr>
          <p:cNvGrpSpPr/>
          <p:nvPr/>
        </p:nvGrpSpPr>
        <p:grpSpPr>
          <a:xfrm>
            <a:off x="3969821" y="995557"/>
            <a:ext cx="7038148" cy="5173807"/>
            <a:chOff x="3969821" y="995557"/>
            <a:chExt cx="7038148" cy="5173807"/>
          </a:xfrm>
        </p:grpSpPr>
        <mc:AlternateContent xmlns:mc="http://schemas.openxmlformats.org/markup-compatibility/2006" xmlns:a14="http://schemas.microsoft.com/office/drawing/2010/main">
          <mc:Choice Requires="a14">
            <p:sp>
              <p:nvSpPr>
                <p:cNvPr id="49" name="矩形 13">
                  <a:extLst>
                    <a:ext uri="{FF2B5EF4-FFF2-40B4-BE49-F238E27FC236}">
                      <a16:creationId xmlns:a16="http://schemas.microsoft.com/office/drawing/2014/main" id="{31E5FAA4-C22D-4C41-93EB-679318304B97}"/>
                    </a:ext>
                  </a:extLst>
                </p:cNvPr>
                <p:cNvSpPr/>
                <p:nvPr/>
              </p:nvSpPr>
              <p:spPr>
                <a:xfrm>
                  <a:off x="3969821" y="995557"/>
                  <a:ext cx="1131382" cy="945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49" name="矩形 13">
                  <a:extLst>
                    <a:ext uri="{FF2B5EF4-FFF2-40B4-BE49-F238E27FC236}">
                      <a16:creationId xmlns:a16="http://schemas.microsoft.com/office/drawing/2014/main" id="{31E5FAA4-C22D-4C41-93EB-679318304B97}"/>
                    </a:ext>
                  </a:extLst>
                </p:cNvPr>
                <p:cNvSpPr>
                  <a:spLocks noRot="1" noChangeAspect="1" noMove="1" noResize="1" noEditPoints="1" noAdjustHandles="1" noChangeArrowheads="1" noChangeShapeType="1" noTextEdit="1"/>
                </p:cNvSpPr>
                <p:nvPr/>
              </p:nvSpPr>
              <p:spPr>
                <a:xfrm>
                  <a:off x="3969821" y="995557"/>
                  <a:ext cx="1131382" cy="9456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19">
                  <a:extLst>
                    <a:ext uri="{FF2B5EF4-FFF2-40B4-BE49-F238E27FC236}">
                      <a16:creationId xmlns:a16="http://schemas.microsoft.com/office/drawing/2014/main" id="{2CB0A191-245F-4599-9588-4D7609BA9DCD}"/>
                    </a:ext>
                  </a:extLst>
                </p:cNvPr>
                <p:cNvSpPr/>
                <p:nvPr/>
              </p:nvSpPr>
              <p:spPr>
                <a:xfrm>
                  <a:off x="3969821" y="2333429"/>
                  <a:ext cx="1131382" cy="94568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xmlns="">
            <p:sp>
              <p:nvSpPr>
                <p:cNvPr id="50" name="矩形 19">
                  <a:extLst>
                    <a:ext uri="{FF2B5EF4-FFF2-40B4-BE49-F238E27FC236}">
                      <a16:creationId xmlns:a16="http://schemas.microsoft.com/office/drawing/2014/main" id="{2CB0A191-245F-4599-9588-4D7609BA9DCD}"/>
                    </a:ext>
                  </a:extLst>
                </p:cNvPr>
                <p:cNvSpPr>
                  <a:spLocks noRot="1" noChangeAspect="1" noMove="1" noResize="1" noEditPoints="1" noAdjustHandles="1" noChangeArrowheads="1" noChangeShapeType="1" noTextEdit="1"/>
                </p:cNvSpPr>
                <p:nvPr/>
              </p:nvSpPr>
              <p:spPr>
                <a:xfrm>
                  <a:off x="3969821" y="2333429"/>
                  <a:ext cx="1131382" cy="9456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41">
                  <a:extLst>
                    <a:ext uri="{FF2B5EF4-FFF2-40B4-BE49-F238E27FC236}">
                      <a16:creationId xmlns:a16="http://schemas.microsoft.com/office/drawing/2014/main" id="{609DF416-F528-4A60-B5F5-15088C2E1E5A}"/>
                    </a:ext>
                  </a:extLst>
                </p:cNvPr>
                <p:cNvSpPr/>
                <p:nvPr/>
              </p:nvSpPr>
              <p:spPr>
                <a:xfrm>
                  <a:off x="4105579" y="5339786"/>
                  <a:ext cx="859865" cy="82957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xmlns="">
            <p:sp>
              <p:nvSpPr>
                <p:cNvPr id="52" name="矩形 41">
                  <a:extLst>
                    <a:ext uri="{FF2B5EF4-FFF2-40B4-BE49-F238E27FC236}">
                      <a16:creationId xmlns:a16="http://schemas.microsoft.com/office/drawing/2014/main" id="{609DF416-F528-4A60-B5F5-15088C2E1E5A}"/>
                    </a:ext>
                  </a:extLst>
                </p:cNvPr>
                <p:cNvSpPr>
                  <a:spLocks noRot="1" noChangeAspect="1" noMove="1" noResize="1" noEditPoints="1" noAdjustHandles="1" noChangeArrowheads="1" noChangeShapeType="1" noTextEdit="1"/>
                </p:cNvSpPr>
                <p:nvPr/>
              </p:nvSpPr>
              <p:spPr>
                <a:xfrm>
                  <a:off x="4105579" y="5339786"/>
                  <a:ext cx="859865" cy="82957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矩形 47">
                  <a:extLst>
                    <a:ext uri="{FF2B5EF4-FFF2-40B4-BE49-F238E27FC236}">
                      <a16:creationId xmlns:a16="http://schemas.microsoft.com/office/drawing/2014/main" id="{77FFE71D-9429-4F3F-BB2D-2BADE8545024}"/>
                    </a:ext>
                  </a:extLst>
                </p:cNvPr>
                <p:cNvSpPr/>
                <p:nvPr/>
              </p:nvSpPr>
              <p:spPr>
                <a:xfrm>
                  <a:off x="4105580" y="3894113"/>
                  <a:ext cx="859865" cy="829578"/>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xmlns="">
            <p:sp>
              <p:nvSpPr>
                <p:cNvPr id="53" name="矩形 47">
                  <a:extLst>
                    <a:ext uri="{FF2B5EF4-FFF2-40B4-BE49-F238E27FC236}">
                      <a16:creationId xmlns:a16="http://schemas.microsoft.com/office/drawing/2014/main" id="{77FFE71D-9429-4F3F-BB2D-2BADE8545024}"/>
                    </a:ext>
                  </a:extLst>
                </p:cNvPr>
                <p:cNvSpPr>
                  <a:spLocks noRot="1" noChangeAspect="1" noMove="1" noResize="1" noEditPoints="1" noAdjustHandles="1" noChangeArrowheads="1" noChangeShapeType="1" noTextEdit="1"/>
                </p:cNvSpPr>
                <p:nvPr/>
              </p:nvSpPr>
              <p:spPr>
                <a:xfrm>
                  <a:off x="4105580" y="3894113"/>
                  <a:ext cx="859865" cy="829578"/>
                </a:xfrm>
                <a:prstGeom prst="rect">
                  <a:avLst/>
                </a:prstGeom>
                <a:blipFill>
                  <a:blip r:embed="rId8"/>
                  <a:stretch>
                    <a:fillRect/>
                  </a:stretch>
                </a:blip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3268B747-28A6-48A6-B710-FD73467BADB2}"/>
                </a:ext>
              </a:extLst>
            </p:cNvPr>
            <p:cNvGrpSpPr/>
            <p:nvPr/>
          </p:nvGrpSpPr>
          <p:grpSpPr>
            <a:xfrm>
              <a:off x="6582266" y="1517637"/>
              <a:ext cx="4425703" cy="1211496"/>
              <a:chOff x="645701" y="1145358"/>
              <a:chExt cx="8454011" cy="2366192"/>
            </a:xfrm>
          </p:grpSpPr>
          <p:sp>
            <p:nvSpPr>
              <p:cNvPr id="57" name="Cube 56">
                <a:extLst>
                  <a:ext uri="{FF2B5EF4-FFF2-40B4-BE49-F238E27FC236}">
                    <a16:creationId xmlns:a16="http://schemas.microsoft.com/office/drawing/2014/main" id="{03A6EA6A-C1E6-4128-853C-16D3A94B1441}"/>
                  </a:ext>
                </a:extLst>
              </p:cNvPr>
              <p:cNvSpPr/>
              <p:nvPr/>
            </p:nvSpPr>
            <p:spPr>
              <a:xfrm>
                <a:off x="645701" y="1145358"/>
                <a:ext cx="846549" cy="2366192"/>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8" name="Cube 57">
                <a:extLst>
                  <a:ext uri="{FF2B5EF4-FFF2-40B4-BE49-F238E27FC236}">
                    <a16:creationId xmlns:a16="http://schemas.microsoft.com/office/drawing/2014/main" id="{86099880-906B-4B22-BC9B-D5F60F2FD357}"/>
                  </a:ext>
                </a:extLst>
              </p:cNvPr>
              <p:cNvSpPr/>
              <p:nvPr/>
            </p:nvSpPr>
            <p:spPr>
              <a:xfrm>
                <a:off x="1402010" y="1442037"/>
                <a:ext cx="675099" cy="1885950"/>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765BB18F-88F3-4878-B43C-579B77361E46}"/>
                  </a:ext>
                </a:extLst>
              </p:cNvPr>
              <p:cNvSpPr/>
              <p:nvPr/>
            </p:nvSpPr>
            <p:spPr>
              <a:xfrm>
                <a:off x="1986869" y="1644648"/>
                <a:ext cx="546100" cy="1480729"/>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3" name="Cube 62">
                <a:extLst>
                  <a:ext uri="{FF2B5EF4-FFF2-40B4-BE49-F238E27FC236}">
                    <a16:creationId xmlns:a16="http://schemas.microsoft.com/office/drawing/2014/main" id="{13F9AD05-1156-4D38-9C37-CB8F0D5F114F}"/>
                  </a:ext>
                </a:extLst>
              </p:cNvPr>
              <p:cNvSpPr/>
              <p:nvPr/>
            </p:nvSpPr>
            <p:spPr>
              <a:xfrm>
                <a:off x="2669358" y="1784939"/>
                <a:ext cx="393700" cy="1087028"/>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4" name="Cube 63">
                <a:extLst>
                  <a:ext uri="{FF2B5EF4-FFF2-40B4-BE49-F238E27FC236}">
                    <a16:creationId xmlns:a16="http://schemas.microsoft.com/office/drawing/2014/main" id="{98485782-CC26-4908-A0DE-44FFA1496226}"/>
                  </a:ext>
                </a:extLst>
              </p:cNvPr>
              <p:cNvSpPr/>
              <p:nvPr/>
            </p:nvSpPr>
            <p:spPr>
              <a:xfrm>
                <a:off x="3857168" y="1922053"/>
                <a:ext cx="1828807" cy="812801"/>
              </a:xfrm>
              <a:prstGeom prst="cub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5" name="Cube 74">
                <a:extLst>
                  <a:ext uri="{FF2B5EF4-FFF2-40B4-BE49-F238E27FC236}">
                    <a16:creationId xmlns:a16="http://schemas.microsoft.com/office/drawing/2014/main" id="{3A82F085-2628-470B-83E3-971BE0AF08AB}"/>
                  </a:ext>
                </a:extLst>
              </p:cNvPr>
              <p:cNvSpPr/>
              <p:nvPr/>
            </p:nvSpPr>
            <p:spPr>
              <a:xfrm>
                <a:off x="3237858" y="1922052"/>
                <a:ext cx="343221" cy="812802"/>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6" name="Cube 75">
                <a:extLst>
                  <a:ext uri="{FF2B5EF4-FFF2-40B4-BE49-F238E27FC236}">
                    <a16:creationId xmlns:a16="http://schemas.microsoft.com/office/drawing/2014/main" id="{B9F0388D-2394-4B92-9254-08225E423DA9}"/>
                  </a:ext>
                </a:extLst>
              </p:cNvPr>
              <p:cNvSpPr/>
              <p:nvPr/>
            </p:nvSpPr>
            <p:spPr>
              <a:xfrm>
                <a:off x="6390458" y="1784939"/>
                <a:ext cx="393700" cy="1087028"/>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7" name="Cube 76">
                <a:extLst>
                  <a:ext uri="{FF2B5EF4-FFF2-40B4-BE49-F238E27FC236}">
                    <a16:creationId xmlns:a16="http://schemas.microsoft.com/office/drawing/2014/main" id="{1F5A77EE-4D78-4659-A263-D3387F7E50F8}"/>
                  </a:ext>
                </a:extLst>
              </p:cNvPr>
              <p:cNvSpPr/>
              <p:nvPr/>
            </p:nvSpPr>
            <p:spPr>
              <a:xfrm>
                <a:off x="5840885" y="1922052"/>
                <a:ext cx="343221" cy="812802"/>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6300E121-4BDA-4E90-A8B9-90A36F255590}"/>
                  </a:ext>
                </a:extLst>
              </p:cNvPr>
              <p:cNvSpPr/>
              <p:nvPr/>
            </p:nvSpPr>
            <p:spPr>
              <a:xfrm>
                <a:off x="6908479" y="1644648"/>
                <a:ext cx="546100" cy="1480729"/>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9" name="Cube 78">
                <a:extLst>
                  <a:ext uri="{FF2B5EF4-FFF2-40B4-BE49-F238E27FC236}">
                    <a16:creationId xmlns:a16="http://schemas.microsoft.com/office/drawing/2014/main" id="{0D76AA75-AA8A-473B-8148-98A163A3341B}"/>
                  </a:ext>
                </a:extLst>
              </p:cNvPr>
              <p:cNvSpPr/>
              <p:nvPr/>
            </p:nvSpPr>
            <p:spPr>
              <a:xfrm>
                <a:off x="7608231" y="1442037"/>
                <a:ext cx="675099" cy="1885950"/>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0" name="Cube 79">
                <a:extLst>
                  <a:ext uri="{FF2B5EF4-FFF2-40B4-BE49-F238E27FC236}">
                    <a16:creationId xmlns:a16="http://schemas.microsoft.com/office/drawing/2014/main" id="{8B69B2CE-2033-4E09-B2D3-0DC81DC2DB0F}"/>
                  </a:ext>
                </a:extLst>
              </p:cNvPr>
              <p:cNvSpPr/>
              <p:nvPr/>
            </p:nvSpPr>
            <p:spPr>
              <a:xfrm>
                <a:off x="8253163" y="1145358"/>
                <a:ext cx="846549" cy="2366192"/>
              </a:xfrm>
              <a:prstGeom prst="cube">
                <a:avLst>
                  <a:gd name="adj" fmla="val 7042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3" name="Arrow: Down 2">
              <a:extLst>
                <a:ext uri="{FF2B5EF4-FFF2-40B4-BE49-F238E27FC236}">
                  <a16:creationId xmlns:a16="http://schemas.microsoft.com/office/drawing/2014/main" id="{048851A3-8D36-4134-855E-3EBBDA587E87}"/>
                </a:ext>
              </a:extLst>
            </p:cNvPr>
            <p:cNvSpPr/>
            <p:nvPr/>
          </p:nvSpPr>
          <p:spPr>
            <a:xfrm rot="17546309">
              <a:off x="5595151" y="1297939"/>
              <a:ext cx="443171" cy="63472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1" name="Arrow: Down 80">
              <a:extLst>
                <a:ext uri="{FF2B5EF4-FFF2-40B4-BE49-F238E27FC236}">
                  <a16:creationId xmlns:a16="http://schemas.microsoft.com/office/drawing/2014/main" id="{9ECAB90E-A2F9-416A-BD31-712BBD4FA29F}"/>
                </a:ext>
              </a:extLst>
            </p:cNvPr>
            <p:cNvSpPr/>
            <p:nvPr/>
          </p:nvSpPr>
          <p:spPr>
            <a:xfrm rot="14885451">
              <a:off x="5625321" y="2317788"/>
              <a:ext cx="443171" cy="63472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2" name="Arrow: Down 81">
              <a:extLst>
                <a:ext uri="{FF2B5EF4-FFF2-40B4-BE49-F238E27FC236}">
                  <a16:creationId xmlns:a16="http://schemas.microsoft.com/office/drawing/2014/main" id="{820CB282-FC37-429B-9724-22F255E3AD3B}"/>
                </a:ext>
              </a:extLst>
            </p:cNvPr>
            <p:cNvSpPr/>
            <p:nvPr/>
          </p:nvSpPr>
          <p:spPr>
            <a:xfrm rot="17546309">
              <a:off x="5595151" y="4188656"/>
              <a:ext cx="443171" cy="63472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3" name="Arrow: Down 82">
              <a:extLst>
                <a:ext uri="{FF2B5EF4-FFF2-40B4-BE49-F238E27FC236}">
                  <a16:creationId xmlns:a16="http://schemas.microsoft.com/office/drawing/2014/main" id="{386F742B-56AF-43ED-8CD8-4CE38530CF81}"/>
                </a:ext>
              </a:extLst>
            </p:cNvPr>
            <p:cNvSpPr/>
            <p:nvPr/>
          </p:nvSpPr>
          <p:spPr>
            <a:xfrm rot="14885451">
              <a:off x="5625321" y="5208505"/>
              <a:ext cx="443171" cy="63472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84" name="Group 83">
              <a:extLst>
                <a:ext uri="{FF2B5EF4-FFF2-40B4-BE49-F238E27FC236}">
                  <a16:creationId xmlns:a16="http://schemas.microsoft.com/office/drawing/2014/main" id="{6375B610-C90F-4596-BE92-25B51E136D93}"/>
                </a:ext>
              </a:extLst>
            </p:cNvPr>
            <p:cNvGrpSpPr/>
            <p:nvPr/>
          </p:nvGrpSpPr>
          <p:grpSpPr>
            <a:xfrm>
              <a:off x="6885208" y="4222853"/>
              <a:ext cx="4012314" cy="1499099"/>
              <a:chOff x="645701" y="3767908"/>
              <a:chExt cx="6262778" cy="2366192"/>
            </a:xfrm>
          </p:grpSpPr>
          <p:sp>
            <p:nvSpPr>
              <p:cNvPr id="85" name="Cube 84">
                <a:extLst>
                  <a:ext uri="{FF2B5EF4-FFF2-40B4-BE49-F238E27FC236}">
                    <a16:creationId xmlns:a16="http://schemas.microsoft.com/office/drawing/2014/main" id="{F2B8BBB2-40D4-4214-AAFD-D5B268B688AA}"/>
                  </a:ext>
                </a:extLst>
              </p:cNvPr>
              <p:cNvSpPr/>
              <p:nvPr/>
            </p:nvSpPr>
            <p:spPr>
              <a:xfrm>
                <a:off x="645701" y="3767908"/>
                <a:ext cx="846549" cy="2366192"/>
              </a:xfrm>
              <a:prstGeom prst="cube">
                <a:avLst>
                  <a:gd name="adj" fmla="val 704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86" name="Cube 85">
                <a:extLst>
                  <a:ext uri="{FF2B5EF4-FFF2-40B4-BE49-F238E27FC236}">
                    <a16:creationId xmlns:a16="http://schemas.microsoft.com/office/drawing/2014/main" id="{DB75C59E-B17A-46D4-8FE5-D6926D110985}"/>
                  </a:ext>
                </a:extLst>
              </p:cNvPr>
              <p:cNvSpPr/>
              <p:nvPr/>
            </p:nvSpPr>
            <p:spPr>
              <a:xfrm>
                <a:off x="1525738" y="4064587"/>
                <a:ext cx="675099" cy="1885950"/>
              </a:xfrm>
              <a:prstGeom prst="cube">
                <a:avLst>
                  <a:gd name="adj" fmla="val 704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87" name="Cube 86">
                <a:extLst>
                  <a:ext uri="{FF2B5EF4-FFF2-40B4-BE49-F238E27FC236}">
                    <a16:creationId xmlns:a16="http://schemas.microsoft.com/office/drawing/2014/main" id="{09EED326-F1AE-4CE3-9D89-720F7BFDB65B}"/>
                  </a:ext>
                </a:extLst>
              </p:cNvPr>
              <p:cNvSpPr/>
              <p:nvPr/>
            </p:nvSpPr>
            <p:spPr>
              <a:xfrm>
                <a:off x="2196123" y="4267198"/>
                <a:ext cx="546100" cy="1480729"/>
              </a:xfrm>
              <a:prstGeom prst="cube">
                <a:avLst>
                  <a:gd name="adj" fmla="val 704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88" name="Cube 87">
                <a:extLst>
                  <a:ext uri="{FF2B5EF4-FFF2-40B4-BE49-F238E27FC236}">
                    <a16:creationId xmlns:a16="http://schemas.microsoft.com/office/drawing/2014/main" id="{6C9EA643-6B7B-4988-9F7A-B43F630651F5}"/>
                  </a:ext>
                </a:extLst>
              </p:cNvPr>
              <p:cNvSpPr/>
              <p:nvPr/>
            </p:nvSpPr>
            <p:spPr>
              <a:xfrm>
                <a:off x="2861237" y="4407489"/>
                <a:ext cx="393700" cy="1087028"/>
              </a:xfrm>
              <a:prstGeom prst="cube">
                <a:avLst>
                  <a:gd name="adj" fmla="val 704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89" name="Cube 88">
                <a:extLst>
                  <a:ext uri="{FF2B5EF4-FFF2-40B4-BE49-F238E27FC236}">
                    <a16:creationId xmlns:a16="http://schemas.microsoft.com/office/drawing/2014/main" id="{2AC64E48-56D5-4C8E-9D75-9AE3F377507B}"/>
                  </a:ext>
                </a:extLst>
              </p:cNvPr>
              <p:cNvSpPr/>
              <p:nvPr/>
            </p:nvSpPr>
            <p:spPr>
              <a:xfrm>
                <a:off x="3513947" y="4544602"/>
                <a:ext cx="343221" cy="812802"/>
              </a:xfrm>
              <a:prstGeom prst="cube">
                <a:avLst>
                  <a:gd name="adj" fmla="val 704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90" name="Cube 89">
                <a:extLst>
                  <a:ext uri="{FF2B5EF4-FFF2-40B4-BE49-F238E27FC236}">
                    <a16:creationId xmlns:a16="http://schemas.microsoft.com/office/drawing/2014/main" id="{E706AAD8-F5E0-4CEB-B69A-517D1E0300AA}"/>
                  </a:ext>
                </a:extLst>
              </p:cNvPr>
              <p:cNvSpPr/>
              <p:nvPr/>
            </p:nvSpPr>
            <p:spPr>
              <a:xfrm>
                <a:off x="4116178" y="4677953"/>
                <a:ext cx="1483182" cy="497298"/>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B6EB727-41F8-465F-86E1-7586E4DB24D1}"/>
                  </a:ext>
                </a:extLst>
              </p:cNvPr>
              <p:cNvSpPr/>
              <p:nvPr/>
            </p:nvSpPr>
            <p:spPr>
              <a:xfrm>
                <a:off x="5892479" y="4477928"/>
                <a:ext cx="1016000" cy="94615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Logit</a:t>
                </a:r>
              </a:p>
            </p:txBody>
          </p:sp>
        </p:grpSp>
        <p:sp>
          <p:nvSpPr>
            <p:cNvPr id="9" name="TextBox 8">
              <a:extLst>
                <a:ext uri="{FF2B5EF4-FFF2-40B4-BE49-F238E27FC236}">
                  <a16:creationId xmlns:a16="http://schemas.microsoft.com/office/drawing/2014/main" id="{8521463E-3EC9-4F8F-9022-74FD0622987E}"/>
                </a:ext>
              </a:extLst>
            </p:cNvPr>
            <p:cNvSpPr txBox="1"/>
            <p:nvPr/>
          </p:nvSpPr>
          <p:spPr>
            <a:xfrm>
              <a:off x="7744708" y="2741383"/>
              <a:ext cx="2417164" cy="369332"/>
            </a:xfrm>
            <a:prstGeom prst="rect">
              <a:avLst/>
            </a:prstGeom>
            <a:noFill/>
          </p:spPr>
          <p:txBody>
            <a:bodyPr wrap="square" rtlCol="0">
              <a:spAutoFit/>
            </a:bodyPr>
            <a:lstStyle/>
            <a:p>
              <a:r>
                <a:rPr lang="en-US" u="sng" dirty="0"/>
                <a:t>Generator Architecture</a:t>
              </a:r>
            </a:p>
          </p:txBody>
        </p:sp>
        <p:sp>
          <p:nvSpPr>
            <p:cNvPr id="92" name="TextBox 91">
              <a:extLst>
                <a:ext uri="{FF2B5EF4-FFF2-40B4-BE49-F238E27FC236}">
                  <a16:creationId xmlns:a16="http://schemas.microsoft.com/office/drawing/2014/main" id="{A2226E07-532C-42B2-8DA4-AE10C28F748B}"/>
                </a:ext>
              </a:extLst>
            </p:cNvPr>
            <p:cNvSpPr txBox="1"/>
            <p:nvPr/>
          </p:nvSpPr>
          <p:spPr>
            <a:xfrm>
              <a:off x="7810010" y="5582759"/>
              <a:ext cx="2501608" cy="369332"/>
            </a:xfrm>
            <a:prstGeom prst="rect">
              <a:avLst/>
            </a:prstGeom>
            <a:noFill/>
          </p:spPr>
          <p:txBody>
            <a:bodyPr wrap="square" rtlCol="0">
              <a:spAutoFit/>
            </a:bodyPr>
            <a:lstStyle/>
            <a:p>
              <a:r>
                <a:rPr lang="en-US" altLang="zh-CN" u="sng" dirty="0"/>
                <a:t>Discriminator</a:t>
              </a:r>
              <a:r>
                <a:rPr lang="en-US" u="sng" dirty="0"/>
                <a:t> Architecture</a:t>
              </a:r>
            </a:p>
          </p:txBody>
        </p:sp>
      </p:grpSp>
      <p:pic>
        <p:nvPicPr>
          <p:cNvPr id="4" name="Audio 3">
            <a:hlinkClick r:id="" action="ppaction://media"/>
            <a:extLst>
              <a:ext uri="{FF2B5EF4-FFF2-40B4-BE49-F238E27FC236}">
                <a16:creationId xmlns:a16="http://schemas.microsoft.com/office/drawing/2014/main" id="{A3549F9B-A4B8-46A9-9C31-B5F4171DA1E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49133431"/>
      </p:ext>
    </p:extLst>
  </p:cSld>
  <p:clrMapOvr>
    <a:masterClrMapping/>
  </p:clrMapOvr>
  <mc:AlternateContent xmlns:mc="http://schemas.openxmlformats.org/markup-compatibility/2006" xmlns:p14="http://schemas.microsoft.com/office/powerpoint/2010/main">
    <mc:Choice Requires="p14">
      <p:transition spd="slow" p14:dur="2000" advTm="14661"/>
    </mc:Choice>
    <mc:Fallback xmlns="">
      <p:transition spd="slow" advTm="1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Generator architecture</a:t>
            </a:r>
          </a:p>
        </p:txBody>
      </p:sp>
      <p:grpSp>
        <p:nvGrpSpPr>
          <p:cNvPr id="5" name="Group 4">
            <a:extLst>
              <a:ext uri="{FF2B5EF4-FFF2-40B4-BE49-F238E27FC236}">
                <a16:creationId xmlns:a16="http://schemas.microsoft.com/office/drawing/2014/main" id="{8DC647BD-DE9E-47A0-ACFC-E84B38ABB80E}"/>
              </a:ext>
            </a:extLst>
          </p:cNvPr>
          <p:cNvGrpSpPr/>
          <p:nvPr/>
        </p:nvGrpSpPr>
        <p:grpSpPr>
          <a:xfrm>
            <a:off x="681358" y="1259059"/>
            <a:ext cx="10488197" cy="2004646"/>
            <a:chOff x="723754" y="2794538"/>
            <a:chExt cx="8289180" cy="1376533"/>
          </a:xfrm>
        </p:grpSpPr>
        <p:grpSp>
          <p:nvGrpSpPr>
            <p:cNvPr id="7" name="Group 6">
              <a:extLst>
                <a:ext uri="{FF2B5EF4-FFF2-40B4-BE49-F238E27FC236}">
                  <a16:creationId xmlns:a16="http://schemas.microsoft.com/office/drawing/2014/main" id="{60B9E920-376A-4379-BCF5-571C35EC4265}"/>
                </a:ext>
              </a:extLst>
            </p:cNvPr>
            <p:cNvGrpSpPr/>
            <p:nvPr/>
          </p:nvGrpSpPr>
          <p:grpSpPr>
            <a:xfrm>
              <a:off x="723754" y="2794538"/>
              <a:ext cx="8289180" cy="1376533"/>
              <a:chOff x="419100" y="2101850"/>
              <a:chExt cx="14947131" cy="3206750"/>
            </a:xfrm>
          </p:grpSpPr>
          <p:sp>
            <p:nvSpPr>
              <p:cNvPr id="14" name="Flowchart: Process 13">
                <a:extLst>
                  <a:ext uri="{FF2B5EF4-FFF2-40B4-BE49-F238E27FC236}">
                    <a16:creationId xmlns:a16="http://schemas.microsoft.com/office/drawing/2014/main" id="{AC4C3C8D-6CB5-46F6-B7B3-EEFE0AF480B4}"/>
                  </a:ext>
                </a:extLst>
              </p:cNvPr>
              <p:cNvSpPr/>
              <p:nvPr/>
            </p:nvSpPr>
            <p:spPr>
              <a:xfrm>
                <a:off x="419100" y="2101850"/>
                <a:ext cx="374650" cy="3206750"/>
              </a:xfrm>
              <a:prstGeom prst="flowChartProcess">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128 X128 X3</a:t>
                </a:r>
              </a:p>
            </p:txBody>
          </p:sp>
          <p:sp>
            <p:nvSpPr>
              <p:cNvPr id="16" name="Flowchart: Process 15">
                <a:extLst>
                  <a:ext uri="{FF2B5EF4-FFF2-40B4-BE49-F238E27FC236}">
                    <a16:creationId xmlns:a16="http://schemas.microsoft.com/office/drawing/2014/main" id="{07EEAAC4-ABC0-41E6-B143-52FAC641FA18}"/>
                  </a:ext>
                </a:extLst>
              </p:cNvPr>
              <p:cNvSpPr/>
              <p:nvPr/>
            </p:nvSpPr>
            <p:spPr>
              <a:xfrm>
                <a:off x="990602" y="2552699"/>
                <a:ext cx="412751" cy="2400299"/>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64 X 64 X64</a:t>
                </a:r>
              </a:p>
            </p:txBody>
          </p:sp>
          <p:sp>
            <p:nvSpPr>
              <p:cNvPr id="17" name="Flowchart: Process 16">
                <a:extLst>
                  <a:ext uri="{FF2B5EF4-FFF2-40B4-BE49-F238E27FC236}">
                    <a16:creationId xmlns:a16="http://schemas.microsoft.com/office/drawing/2014/main" id="{9C3FB3C4-B674-42C4-AB9A-26B20922FC20}"/>
                  </a:ext>
                </a:extLst>
              </p:cNvPr>
              <p:cNvSpPr/>
              <p:nvPr/>
            </p:nvSpPr>
            <p:spPr>
              <a:xfrm>
                <a:off x="1610571" y="2863850"/>
                <a:ext cx="622301" cy="1917700"/>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32 X 32 X 128</a:t>
                </a:r>
              </a:p>
            </p:txBody>
          </p:sp>
          <p:sp>
            <p:nvSpPr>
              <p:cNvPr id="18" name="Flowchart: Process 17">
                <a:extLst>
                  <a:ext uri="{FF2B5EF4-FFF2-40B4-BE49-F238E27FC236}">
                    <a16:creationId xmlns:a16="http://schemas.microsoft.com/office/drawing/2014/main" id="{6CF2B190-9EDB-462A-ACF8-695666DBC698}"/>
                  </a:ext>
                </a:extLst>
              </p:cNvPr>
              <p:cNvSpPr/>
              <p:nvPr/>
            </p:nvSpPr>
            <p:spPr>
              <a:xfrm>
                <a:off x="2436070" y="3041651"/>
                <a:ext cx="656796" cy="1600201"/>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16 X 16 X256</a:t>
                </a:r>
              </a:p>
            </p:txBody>
          </p:sp>
          <p:sp>
            <p:nvSpPr>
              <p:cNvPr id="19" name="Flowchart: Process 18">
                <a:extLst>
                  <a:ext uri="{FF2B5EF4-FFF2-40B4-BE49-F238E27FC236}">
                    <a16:creationId xmlns:a16="http://schemas.microsoft.com/office/drawing/2014/main" id="{A180A22D-214F-4B89-871F-B327B203BCAF}"/>
                  </a:ext>
                </a:extLst>
              </p:cNvPr>
              <p:cNvSpPr/>
              <p:nvPr/>
            </p:nvSpPr>
            <p:spPr>
              <a:xfrm>
                <a:off x="3264319" y="3211352"/>
                <a:ext cx="1162036" cy="1346064"/>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8x8x512</a:t>
                </a:r>
              </a:p>
            </p:txBody>
          </p:sp>
          <p:sp>
            <p:nvSpPr>
              <p:cNvPr id="20" name="Flowchart: Process 19">
                <a:extLst>
                  <a:ext uri="{FF2B5EF4-FFF2-40B4-BE49-F238E27FC236}">
                    <a16:creationId xmlns:a16="http://schemas.microsoft.com/office/drawing/2014/main" id="{45E7B331-DBC4-478D-A745-3F36851218C9}"/>
                  </a:ext>
                </a:extLst>
              </p:cNvPr>
              <p:cNvSpPr/>
              <p:nvPr/>
            </p:nvSpPr>
            <p:spPr>
              <a:xfrm>
                <a:off x="4597807" y="3439886"/>
                <a:ext cx="1219125" cy="994225"/>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4xX4X512</a:t>
                </a:r>
              </a:p>
            </p:txBody>
          </p:sp>
          <p:sp>
            <p:nvSpPr>
              <p:cNvPr id="21" name="Flowchart: Process 20">
                <a:extLst>
                  <a:ext uri="{FF2B5EF4-FFF2-40B4-BE49-F238E27FC236}">
                    <a16:creationId xmlns:a16="http://schemas.microsoft.com/office/drawing/2014/main" id="{D165792D-334F-4191-A43B-6CC055191057}"/>
                  </a:ext>
                </a:extLst>
              </p:cNvPr>
              <p:cNvSpPr/>
              <p:nvPr/>
            </p:nvSpPr>
            <p:spPr>
              <a:xfrm>
                <a:off x="5988385" y="3632201"/>
                <a:ext cx="1219125" cy="690668"/>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2xX2X512</a:t>
                </a:r>
              </a:p>
            </p:txBody>
          </p:sp>
          <p:sp>
            <p:nvSpPr>
              <p:cNvPr id="22" name="Flowchart: Process 21">
                <a:extLst>
                  <a:ext uri="{FF2B5EF4-FFF2-40B4-BE49-F238E27FC236}">
                    <a16:creationId xmlns:a16="http://schemas.microsoft.com/office/drawing/2014/main" id="{0C2084AD-E844-4160-AB90-94A9350AD514}"/>
                  </a:ext>
                </a:extLst>
              </p:cNvPr>
              <p:cNvSpPr/>
              <p:nvPr/>
            </p:nvSpPr>
            <p:spPr>
              <a:xfrm>
                <a:off x="7378963" y="3812872"/>
                <a:ext cx="1576662" cy="388311"/>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1X1X512</a:t>
                </a:r>
              </a:p>
            </p:txBody>
          </p:sp>
          <p:sp>
            <p:nvSpPr>
              <p:cNvPr id="23" name="Flowchart: Process 22">
                <a:extLst>
                  <a:ext uri="{FF2B5EF4-FFF2-40B4-BE49-F238E27FC236}">
                    <a16:creationId xmlns:a16="http://schemas.microsoft.com/office/drawing/2014/main" id="{87470AFF-A221-463E-9A87-FBD85A37E547}"/>
                  </a:ext>
                </a:extLst>
              </p:cNvPr>
              <p:cNvSpPr/>
              <p:nvPr/>
            </p:nvSpPr>
            <p:spPr>
              <a:xfrm>
                <a:off x="9062813" y="3632201"/>
                <a:ext cx="1219125" cy="690668"/>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2xX2X512</a:t>
                </a:r>
              </a:p>
            </p:txBody>
          </p:sp>
          <p:sp>
            <p:nvSpPr>
              <p:cNvPr id="24" name="Flowchart: Process 23">
                <a:extLst>
                  <a:ext uri="{FF2B5EF4-FFF2-40B4-BE49-F238E27FC236}">
                    <a16:creationId xmlns:a16="http://schemas.microsoft.com/office/drawing/2014/main" id="{9169DC9B-1F75-4F25-8A0D-43CC1A2E97F4}"/>
                  </a:ext>
                </a:extLst>
              </p:cNvPr>
              <p:cNvSpPr/>
              <p:nvPr/>
            </p:nvSpPr>
            <p:spPr>
              <a:xfrm>
                <a:off x="10389126" y="3439886"/>
                <a:ext cx="1219125" cy="994225"/>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4xX4X512</a:t>
                </a:r>
              </a:p>
            </p:txBody>
          </p:sp>
          <p:sp>
            <p:nvSpPr>
              <p:cNvPr id="25" name="Flowchart: Process 24">
                <a:extLst>
                  <a:ext uri="{FF2B5EF4-FFF2-40B4-BE49-F238E27FC236}">
                    <a16:creationId xmlns:a16="http://schemas.microsoft.com/office/drawing/2014/main" id="{9229D40F-799A-42F0-9509-761FBF8E06E5}"/>
                  </a:ext>
                </a:extLst>
              </p:cNvPr>
              <p:cNvSpPr/>
              <p:nvPr/>
            </p:nvSpPr>
            <p:spPr>
              <a:xfrm>
                <a:off x="11715439" y="3211352"/>
                <a:ext cx="1162035" cy="1346064"/>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8x8x512</a:t>
                </a:r>
              </a:p>
            </p:txBody>
          </p:sp>
          <p:sp>
            <p:nvSpPr>
              <p:cNvPr id="26" name="Flowchart: Process 25">
                <a:extLst>
                  <a:ext uri="{FF2B5EF4-FFF2-40B4-BE49-F238E27FC236}">
                    <a16:creationId xmlns:a16="http://schemas.microsoft.com/office/drawing/2014/main" id="{9B314997-22E0-4A80-A936-74D134B5DC31}"/>
                  </a:ext>
                </a:extLst>
              </p:cNvPr>
              <p:cNvSpPr/>
              <p:nvPr/>
            </p:nvSpPr>
            <p:spPr>
              <a:xfrm>
                <a:off x="12984662" y="3041651"/>
                <a:ext cx="656796" cy="1600201"/>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16 X 16 X256</a:t>
                </a:r>
              </a:p>
            </p:txBody>
          </p:sp>
          <p:sp>
            <p:nvSpPr>
              <p:cNvPr id="27" name="Flowchart: Process 26">
                <a:extLst>
                  <a:ext uri="{FF2B5EF4-FFF2-40B4-BE49-F238E27FC236}">
                    <a16:creationId xmlns:a16="http://schemas.microsoft.com/office/drawing/2014/main" id="{C310D963-E5EE-488E-9DC8-8C885757FC77}"/>
                  </a:ext>
                </a:extLst>
              </p:cNvPr>
              <p:cNvSpPr/>
              <p:nvPr/>
            </p:nvSpPr>
            <p:spPr>
              <a:xfrm>
                <a:off x="13752940" y="2863850"/>
                <a:ext cx="622300" cy="1917700"/>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32 X 32 X 128</a:t>
                </a:r>
              </a:p>
            </p:txBody>
          </p:sp>
          <p:sp>
            <p:nvSpPr>
              <p:cNvPr id="28" name="Flowchart: Process 27">
                <a:extLst>
                  <a:ext uri="{FF2B5EF4-FFF2-40B4-BE49-F238E27FC236}">
                    <a16:creationId xmlns:a16="http://schemas.microsoft.com/office/drawing/2014/main" id="{D6CA0E0D-5A70-4407-809F-FD4ECDAE3155}"/>
                  </a:ext>
                </a:extLst>
              </p:cNvPr>
              <p:cNvSpPr/>
              <p:nvPr/>
            </p:nvSpPr>
            <p:spPr>
              <a:xfrm>
                <a:off x="14471156" y="2552699"/>
                <a:ext cx="412751" cy="2400299"/>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64 X 64 X64</a:t>
                </a:r>
              </a:p>
            </p:txBody>
          </p:sp>
          <p:sp>
            <p:nvSpPr>
              <p:cNvPr id="29" name="Flowchart: Process 28">
                <a:extLst>
                  <a:ext uri="{FF2B5EF4-FFF2-40B4-BE49-F238E27FC236}">
                    <a16:creationId xmlns:a16="http://schemas.microsoft.com/office/drawing/2014/main" id="{5FCF6963-0997-499F-BA8E-69E463018AFD}"/>
                  </a:ext>
                </a:extLst>
              </p:cNvPr>
              <p:cNvSpPr/>
              <p:nvPr/>
            </p:nvSpPr>
            <p:spPr>
              <a:xfrm>
                <a:off x="14991582" y="2101850"/>
                <a:ext cx="374649" cy="3206750"/>
              </a:xfrm>
              <a:prstGeom prst="flowChartProcess">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128 X128 X3</a:t>
                </a:r>
              </a:p>
            </p:txBody>
          </p:sp>
        </p:grpSp>
        <p:cxnSp>
          <p:nvCxnSpPr>
            <p:cNvPr id="8" name="Straight Arrow Connector 7">
              <a:extLst>
                <a:ext uri="{FF2B5EF4-FFF2-40B4-BE49-F238E27FC236}">
                  <a16:creationId xmlns:a16="http://schemas.microsoft.com/office/drawing/2014/main" id="{8F2CE049-DF1F-489A-A829-CF5E7D274322}"/>
                </a:ext>
              </a:extLst>
            </p:cNvPr>
            <p:cNvCxnSpPr/>
            <p:nvPr/>
          </p:nvCxnSpPr>
          <p:spPr>
            <a:xfrm>
              <a:off x="4583462" y="3482804"/>
              <a:ext cx="87436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B19F372D-C292-4DDB-9888-7EE51B30B5D0}"/>
                </a:ext>
              </a:extLst>
            </p:cNvPr>
            <p:cNvCxnSpPr>
              <a:cxnSpLocks/>
            </p:cNvCxnSpPr>
            <p:nvPr/>
          </p:nvCxnSpPr>
          <p:spPr>
            <a:xfrm>
              <a:off x="3812294" y="3384780"/>
              <a:ext cx="238106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1A74BA61-8825-439E-AF72-5C7E8978ED38}"/>
                </a:ext>
              </a:extLst>
            </p:cNvPr>
            <p:cNvCxnSpPr>
              <a:cxnSpLocks/>
            </p:cNvCxnSpPr>
            <p:nvPr/>
          </p:nvCxnSpPr>
          <p:spPr>
            <a:xfrm>
              <a:off x="3041125" y="3308580"/>
              <a:ext cx="39153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55008C7E-9635-4095-B7E2-826823673295}"/>
                </a:ext>
              </a:extLst>
            </p:cNvPr>
            <p:cNvCxnSpPr>
              <a:cxnSpLocks/>
            </p:cNvCxnSpPr>
            <p:nvPr/>
          </p:nvCxnSpPr>
          <p:spPr>
            <a:xfrm>
              <a:off x="2278055" y="3197958"/>
              <a:ext cx="535469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3623B4D6-F7DA-488C-B56E-AB614AC2252B}"/>
                </a:ext>
              </a:extLst>
            </p:cNvPr>
            <p:cNvCxnSpPr>
              <a:cxnSpLocks/>
            </p:cNvCxnSpPr>
            <p:nvPr/>
          </p:nvCxnSpPr>
          <p:spPr>
            <a:xfrm>
              <a:off x="1811031" y="3144593"/>
              <a:ext cx="618996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6645190F-0DE3-4E53-843F-728CE4C9B970}"/>
                </a:ext>
              </a:extLst>
            </p:cNvPr>
            <p:cNvCxnSpPr>
              <a:cxnSpLocks/>
            </p:cNvCxnSpPr>
            <p:nvPr/>
          </p:nvCxnSpPr>
          <p:spPr>
            <a:xfrm>
              <a:off x="1334781" y="3033863"/>
              <a:ext cx="703451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40" name="TextBox 39">
            <a:extLst>
              <a:ext uri="{FF2B5EF4-FFF2-40B4-BE49-F238E27FC236}">
                <a16:creationId xmlns:a16="http://schemas.microsoft.com/office/drawing/2014/main" id="{4DA9BE1D-8D4F-446A-9F77-2B03BADADCEB}"/>
              </a:ext>
            </a:extLst>
          </p:cNvPr>
          <p:cNvSpPr txBox="1"/>
          <p:nvPr/>
        </p:nvSpPr>
        <p:spPr>
          <a:xfrm>
            <a:off x="4909577" y="2823623"/>
            <a:ext cx="2417164" cy="369332"/>
          </a:xfrm>
          <a:prstGeom prst="rect">
            <a:avLst/>
          </a:prstGeom>
          <a:noFill/>
        </p:spPr>
        <p:txBody>
          <a:bodyPr wrap="square" rtlCol="0">
            <a:spAutoFit/>
          </a:bodyPr>
          <a:lstStyle/>
          <a:p>
            <a:r>
              <a:rPr lang="en-US" u="sng" dirty="0"/>
              <a:t>Generator Architecture</a:t>
            </a:r>
          </a:p>
        </p:txBody>
      </p:sp>
      <p:grpSp>
        <p:nvGrpSpPr>
          <p:cNvPr id="4" name="Group 3">
            <a:extLst>
              <a:ext uri="{FF2B5EF4-FFF2-40B4-BE49-F238E27FC236}">
                <a16:creationId xmlns:a16="http://schemas.microsoft.com/office/drawing/2014/main" id="{89EB1DCA-98D3-4BB2-AB63-2C4408FD0B82}"/>
              </a:ext>
            </a:extLst>
          </p:cNvPr>
          <p:cNvGrpSpPr/>
          <p:nvPr/>
        </p:nvGrpSpPr>
        <p:grpSpPr>
          <a:xfrm>
            <a:off x="440451" y="3669619"/>
            <a:ext cx="4684506" cy="3014640"/>
            <a:chOff x="853739" y="3676049"/>
            <a:chExt cx="4684506" cy="3014640"/>
          </a:xfrm>
        </p:grpSpPr>
        <p:sp>
          <p:nvSpPr>
            <p:cNvPr id="39" name="Flowchart: Process 38">
              <a:extLst>
                <a:ext uri="{FF2B5EF4-FFF2-40B4-BE49-F238E27FC236}">
                  <a16:creationId xmlns:a16="http://schemas.microsoft.com/office/drawing/2014/main" id="{409480F5-DDD6-4441-9C1D-D18A6540D205}"/>
                </a:ext>
              </a:extLst>
            </p:cNvPr>
            <p:cNvSpPr/>
            <p:nvPr/>
          </p:nvSpPr>
          <p:spPr>
            <a:xfrm>
              <a:off x="1371994" y="3676049"/>
              <a:ext cx="3854154" cy="3014640"/>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900" dirty="0"/>
            </a:p>
          </p:txBody>
        </p:sp>
        <p:grpSp>
          <p:nvGrpSpPr>
            <p:cNvPr id="2" name="Group 1">
              <a:extLst>
                <a:ext uri="{FF2B5EF4-FFF2-40B4-BE49-F238E27FC236}">
                  <a16:creationId xmlns:a16="http://schemas.microsoft.com/office/drawing/2014/main" id="{70093481-3DDA-436E-954D-28CB723E39B1}"/>
                </a:ext>
              </a:extLst>
            </p:cNvPr>
            <p:cNvGrpSpPr/>
            <p:nvPr/>
          </p:nvGrpSpPr>
          <p:grpSpPr>
            <a:xfrm rot="16200000">
              <a:off x="2000480" y="2666713"/>
              <a:ext cx="2391023" cy="4684506"/>
              <a:chOff x="4589249" y="4236315"/>
              <a:chExt cx="2714618" cy="2412227"/>
            </a:xfrm>
          </p:grpSpPr>
          <p:sp>
            <p:nvSpPr>
              <p:cNvPr id="30" name="Rectangle 29">
                <a:extLst>
                  <a:ext uri="{FF2B5EF4-FFF2-40B4-BE49-F238E27FC236}">
                    <a16:creationId xmlns:a16="http://schemas.microsoft.com/office/drawing/2014/main" id="{04676113-D4B0-4860-A820-8ED790C102CF}"/>
                  </a:ext>
                </a:extLst>
              </p:cNvPr>
              <p:cNvSpPr/>
              <p:nvPr/>
            </p:nvSpPr>
            <p:spPr>
              <a:xfrm>
                <a:off x="4589249" y="4650184"/>
                <a:ext cx="2714618"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Conv with stride = 2</a:t>
                </a:r>
                <a:endParaRPr lang="en-US" sz="1600" dirty="0"/>
              </a:p>
            </p:txBody>
          </p:sp>
          <p:sp>
            <p:nvSpPr>
              <p:cNvPr id="31" name="Arrow: Down 30">
                <a:extLst>
                  <a:ext uri="{FF2B5EF4-FFF2-40B4-BE49-F238E27FC236}">
                    <a16:creationId xmlns:a16="http://schemas.microsoft.com/office/drawing/2014/main" id="{2C5B6E35-B33E-4906-B678-355644100C9E}"/>
                  </a:ext>
                </a:extLst>
              </p:cNvPr>
              <p:cNvSpPr/>
              <p:nvPr/>
            </p:nvSpPr>
            <p:spPr>
              <a:xfrm>
                <a:off x="5772882" y="4236315"/>
                <a:ext cx="339481" cy="265702"/>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2" name="Rectangle 31">
                <a:extLst>
                  <a:ext uri="{FF2B5EF4-FFF2-40B4-BE49-F238E27FC236}">
                    <a16:creationId xmlns:a16="http://schemas.microsoft.com/office/drawing/2014/main" id="{EF803AE4-2074-44E2-BB52-7D8999D4A483}"/>
                  </a:ext>
                </a:extLst>
              </p:cNvPr>
              <p:cNvSpPr/>
              <p:nvPr/>
            </p:nvSpPr>
            <p:spPr>
              <a:xfrm>
                <a:off x="4973420" y="5369206"/>
                <a:ext cx="1990725"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Batch Normalization</a:t>
                </a:r>
                <a:endParaRPr lang="en-US" sz="1600" dirty="0"/>
              </a:p>
            </p:txBody>
          </p:sp>
          <p:sp>
            <p:nvSpPr>
              <p:cNvPr id="33" name="Arrow: Down 32">
                <a:extLst>
                  <a:ext uri="{FF2B5EF4-FFF2-40B4-BE49-F238E27FC236}">
                    <a16:creationId xmlns:a16="http://schemas.microsoft.com/office/drawing/2014/main" id="{11A19EA7-E734-414E-B85E-0BFD630C80D8}"/>
                  </a:ext>
                </a:extLst>
              </p:cNvPr>
              <p:cNvSpPr/>
              <p:nvPr/>
            </p:nvSpPr>
            <p:spPr>
              <a:xfrm>
                <a:off x="5773017" y="4975543"/>
                <a:ext cx="190183" cy="229144"/>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4" name="Rectangle 33">
                <a:extLst>
                  <a:ext uri="{FF2B5EF4-FFF2-40B4-BE49-F238E27FC236}">
                    <a16:creationId xmlns:a16="http://schemas.microsoft.com/office/drawing/2014/main" id="{C612D3DE-5E6B-4C79-BA95-9C6D1185AA0C}"/>
                  </a:ext>
                </a:extLst>
              </p:cNvPr>
              <p:cNvSpPr/>
              <p:nvPr/>
            </p:nvSpPr>
            <p:spPr>
              <a:xfrm>
                <a:off x="5053171" y="6030737"/>
                <a:ext cx="1793501"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err="1"/>
                  <a:t>Relu</a:t>
                </a:r>
                <a:r>
                  <a:rPr lang="en-US" altLang="zh-CN" sz="1600" dirty="0"/>
                  <a:t>()</a:t>
                </a:r>
                <a:endParaRPr lang="en-US" sz="1600" dirty="0"/>
              </a:p>
            </p:txBody>
          </p:sp>
          <p:sp>
            <p:nvSpPr>
              <p:cNvPr id="37" name="Arrow: Down 36">
                <a:extLst>
                  <a:ext uri="{FF2B5EF4-FFF2-40B4-BE49-F238E27FC236}">
                    <a16:creationId xmlns:a16="http://schemas.microsoft.com/office/drawing/2014/main" id="{0CDC551B-E38E-4322-B750-DEBAB12CBDCD}"/>
                  </a:ext>
                </a:extLst>
              </p:cNvPr>
              <p:cNvSpPr/>
              <p:nvPr/>
            </p:nvSpPr>
            <p:spPr>
              <a:xfrm>
                <a:off x="5785903" y="5719363"/>
                <a:ext cx="182884" cy="229144"/>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8" name="Arrow: Down 37">
                <a:extLst>
                  <a:ext uri="{FF2B5EF4-FFF2-40B4-BE49-F238E27FC236}">
                    <a16:creationId xmlns:a16="http://schemas.microsoft.com/office/drawing/2014/main" id="{C0C08A5E-C693-491C-8D1B-27345E52E4EE}"/>
                  </a:ext>
                </a:extLst>
              </p:cNvPr>
              <p:cNvSpPr/>
              <p:nvPr/>
            </p:nvSpPr>
            <p:spPr>
              <a:xfrm>
                <a:off x="5722038" y="6419397"/>
                <a:ext cx="366519" cy="229145"/>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sp>
          <p:nvSpPr>
            <p:cNvPr id="41" name="TextBox 40">
              <a:extLst>
                <a:ext uri="{FF2B5EF4-FFF2-40B4-BE49-F238E27FC236}">
                  <a16:creationId xmlns:a16="http://schemas.microsoft.com/office/drawing/2014/main" id="{26FA8916-3DA5-471C-ADEB-8F2994E94C13}"/>
                </a:ext>
              </a:extLst>
            </p:cNvPr>
            <p:cNvSpPr txBox="1"/>
            <p:nvPr/>
          </p:nvSpPr>
          <p:spPr>
            <a:xfrm>
              <a:off x="1804151" y="6271776"/>
              <a:ext cx="2989840" cy="369332"/>
            </a:xfrm>
            <a:prstGeom prst="rect">
              <a:avLst/>
            </a:prstGeom>
            <a:noFill/>
          </p:spPr>
          <p:txBody>
            <a:bodyPr wrap="square" rtlCol="0">
              <a:spAutoFit/>
            </a:bodyPr>
            <a:lstStyle/>
            <a:p>
              <a:r>
                <a:rPr lang="en-US" altLang="zh-CN" u="sng" dirty="0"/>
                <a:t>Typical </a:t>
              </a:r>
              <a:r>
                <a:rPr lang="en-US" altLang="zh-CN" u="sng" dirty="0" err="1"/>
                <a:t>Downsampling</a:t>
              </a:r>
              <a:r>
                <a:rPr lang="en-US" altLang="zh-CN" u="sng" dirty="0"/>
                <a:t> Block</a:t>
              </a:r>
              <a:endParaRPr lang="en-US" u="sng" dirty="0"/>
            </a:p>
          </p:txBody>
        </p:sp>
      </p:grpSp>
      <p:grpSp>
        <p:nvGrpSpPr>
          <p:cNvPr id="58" name="Group 57">
            <a:extLst>
              <a:ext uri="{FF2B5EF4-FFF2-40B4-BE49-F238E27FC236}">
                <a16:creationId xmlns:a16="http://schemas.microsoft.com/office/drawing/2014/main" id="{EE3CAF15-6ADA-41B3-BE36-CD889B6A9E71}"/>
              </a:ext>
            </a:extLst>
          </p:cNvPr>
          <p:cNvGrpSpPr/>
          <p:nvPr/>
        </p:nvGrpSpPr>
        <p:grpSpPr>
          <a:xfrm>
            <a:off x="6139328" y="3332189"/>
            <a:ext cx="5011113" cy="3325851"/>
            <a:chOff x="6139328" y="3332189"/>
            <a:chExt cx="5011113" cy="3325851"/>
          </a:xfrm>
        </p:grpSpPr>
        <p:sp>
          <p:nvSpPr>
            <p:cNvPr id="43" name="Flowchart: Process 42">
              <a:extLst>
                <a:ext uri="{FF2B5EF4-FFF2-40B4-BE49-F238E27FC236}">
                  <a16:creationId xmlns:a16="http://schemas.microsoft.com/office/drawing/2014/main" id="{693D7176-2CF9-44C9-B90E-7E1634912C52}"/>
                </a:ext>
              </a:extLst>
            </p:cNvPr>
            <p:cNvSpPr/>
            <p:nvPr/>
          </p:nvSpPr>
          <p:spPr>
            <a:xfrm>
              <a:off x="6857905" y="3332189"/>
              <a:ext cx="3903880" cy="3325851"/>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a:p>
          </p:txBody>
        </p:sp>
        <p:grpSp>
          <p:nvGrpSpPr>
            <p:cNvPr id="44" name="Group 43">
              <a:extLst>
                <a:ext uri="{FF2B5EF4-FFF2-40B4-BE49-F238E27FC236}">
                  <a16:creationId xmlns:a16="http://schemas.microsoft.com/office/drawing/2014/main" id="{DBA888C2-A69E-4C45-87BB-07327DD42D51}"/>
                </a:ext>
              </a:extLst>
            </p:cNvPr>
            <p:cNvGrpSpPr/>
            <p:nvPr/>
          </p:nvGrpSpPr>
          <p:grpSpPr>
            <a:xfrm rot="16200000">
              <a:off x="7218684" y="2408644"/>
              <a:ext cx="2852402" cy="5011113"/>
              <a:chOff x="4434932" y="4133162"/>
              <a:chExt cx="3238440" cy="2580409"/>
            </a:xfrm>
          </p:grpSpPr>
          <p:sp>
            <p:nvSpPr>
              <p:cNvPr id="46" name="Rectangle 45">
                <a:extLst>
                  <a:ext uri="{FF2B5EF4-FFF2-40B4-BE49-F238E27FC236}">
                    <a16:creationId xmlns:a16="http://schemas.microsoft.com/office/drawing/2014/main" id="{3344EA5C-3C29-49B9-A0B4-9B0F24D8A8BD}"/>
                  </a:ext>
                </a:extLst>
              </p:cNvPr>
              <p:cNvSpPr/>
              <p:nvPr/>
            </p:nvSpPr>
            <p:spPr>
              <a:xfrm>
                <a:off x="4592615" y="4614929"/>
                <a:ext cx="2714618" cy="229144"/>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Trams Conv with stride = 2</a:t>
                </a:r>
                <a:endParaRPr lang="en-US" sz="1600" dirty="0"/>
              </a:p>
            </p:txBody>
          </p:sp>
          <p:sp>
            <p:nvSpPr>
              <p:cNvPr id="47" name="Arrow: Down 46">
                <a:extLst>
                  <a:ext uri="{FF2B5EF4-FFF2-40B4-BE49-F238E27FC236}">
                    <a16:creationId xmlns:a16="http://schemas.microsoft.com/office/drawing/2014/main" id="{5DAE3D42-91FF-4901-9D24-11CE2564E7D4}"/>
                  </a:ext>
                </a:extLst>
              </p:cNvPr>
              <p:cNvSpPr/>
              <p:nvPr/>
            </p:nvSpPr>
            <p:spPr>
              <a:xfrm>
                <a:off x="5780320" y="4133164"/>
                <a:ext cx="358204" cy="450225"/>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48" name="Rectangle 47">
                <a:extLst>
                  <a:ext uri="{FF2B5EF4-FFF2-40B4-BE49-F238E27FC236}">
                    <a16:creationId xmlns:a16="http://schemas.microsoft.com/office/drawing/2014/main" id="{6B36BF93-6946-4CCB-8CF9-C3D3B4BEB575}"/>
                  </a:ext>
                </a:extLst>
              </p:cNvPr>
              <p:cNvSpPr/>
              <p:nvPr/>
            </p:nvSpPr>
            <p:spPr>
              <a:xfrm>
                <a:off x="4980722" y="5035794"/>
                <a:ext cx="1990725" cy="229144"/>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Batch Normalization</a:t>
                </a:r>
                <a:endParaRPr lang="en-US" sz="1600" dirty="0"/>
              </a:p>
            </p:txBody>
          </p:sp>
          <p:sp>
            <p:nvSpPr>
              <p:cNvPr id="49" name="Arrow: Down 48">
                <a:extLst>
                  <a:ext uri="{FF2B5EF4-FFF2-40B4-BE49-F238E27FC236}">
                    <a16:creationId xmlns:a16="http://schemas.microsoft.com/office/drawing/2014/main" id="{CE78640C-376C-4CD5-A35B-1235A9467B5A}"/>
                  </a:ext>
                </a:extLst>
              </p:cNvPr>
              <p:cNvSpPr/>
              <p:nvPr/>
            </p:nvSpPr>
            <p:spPr>
              <a:xfrm>
                <a:off x="5846650" y="4866096"/>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50" name="Rectangle 49">
                <a:extLst>
                  <a:ext uri="{FF2B5EF4-FFF2-40B4-BE49-F238E27FC236}">
                    <a16:creationId xmlns:a16="http://schemas.microsoft.com/office/drawing/2014/main" id="{1D218475-7BF6-42E1-A145-F3DE26981339}"/>
                  </a:ext>
                </a:extLst>
              </p:cNvPr>
              <p:cNvSpPr/>
              <p:nvPr/>
            </p:nvSpPr>
            <p:spPr>
              <a:xfrm>
                <a:off x="5032119" y="5795882"/>
                <a:ext cx="1793501" cy="229144"/>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err="1"/>
                  <a:t>Relu</a:t>
                </a:r>
                <a:r>
                  <a:rPr lang="en-US" altLang="zh-CN" sz="1600" dirty="0"/>
                  <a:t>()</a:t>
                </a:r>
                <a:endParaRPr lang="en-US" sz="1600" dirty="0"/>
              </a:p>
            </p:txBody>
          </p:sp>
          <p:sp>
            <p:nvSpPr>
              <p:cNvPr id="51" name="Arrow: Down 50">
                <a:extLst>
                  <a:ext uri="{FF2B5EF4-FFF2-40B4-BE49-F238E27FC236}">
                    <a16:creationId xmlns:a16="http://schemas.microsoft.com/office/drawing/2014/main" id="{D8866D98-A286-475B-B4AC-A83C0559F255}"/>
                  </a:ext>
                </a:extLst>
              </p:cNvPr>
              <p:cNvSpPr/>
              <p:nvPr/>
            </p:nvSpPr>
            <p:spPr>
              <a:xfrm>
                <a:off x="5793205" y="5276606"/>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52" name="Rectangle 51">
                <a:extLst>
                  <a:ext uri="{FF2B5EF4-FFF2-40B4-BE49-F238E27FC236}">
                    <a16:creationId xmlns:a16="http://schemas.microsoft.com/office/drawing/2014/main" id="{3C2152BC-535C-4A4A-8C63-83E084751983}"/>
                  </a:ext>
                </a:extLst>
              </p:cNvPr>
              <p:cNvSpPr/>
              <p:nvPr/>
            </p:nvSpPr>
            <p:spPr>
              <a:xfrm>
                <a:off x="5066453" y="5412697"/>
                <a:ext cx="1793501" cy="229144"/>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Dropout Layer</a:t>
                </a:r>
                <a:endParaRPr lang="en-US" sz="1600" dirty="0"/>
              </a:p>
            </p:txBody>
          </p:sp>
          <p:sp>
            <p:nvSpPr>
              <p:cNvPr id="53" name="Arrow: Down 52">
                <a:extLst>
                  <a:ext uri="{FF2B5EF4-FFF2-40B4-BE49-F238E27FC236}">
                    <a16:creationId xmlns:a16="http://schemas.microsoft.com/office/drawing/2014/main" id="{AA9E111F-7AAB-4192-9AF0-4A368DD34440}"/>
                  </a:ext>
                </a:extLst>
              </p:cNvPr>
              <p:cNvSpPr/>
              <p:nvPr/>
            </p:nvSpPr>
            <p:spPr>
              <a:xfrm>
                <a:off x="5780321" y="5666941"/>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54" name="Arrow: Down 53">
                <a:extLst>
                  <a:ext uri="{FF2B5EF4-FFF2-40B4-BE49-F238E27FC236}">
                    <a16:creationId xmlns:a16="http://schemas.microsoft.com/office/drawing/2014/main" id="{B16998AB-E197-47AD-BA70-0328788293A4}"/>
                  </a:ext>
                </a:extLst>
              </p:cNvPr>
              <p:cNvSpPr/>
              <p:nvPr/>
            </p:nvSpPr>
            <p:spPr>
              <a:xfrm>
                <a:off x="5658981" y="6448069"/>
                <a:ext cx="410312" cy="265502"/>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55" name="Rectangle 54">
                <a:extLst>
                  <a:ext uri="{FF2B5EF4-FFF2-40B4-BE49-F238E27FC236}">
                    <a16:creationId xmlns:a16="http://schemas.microsoft.com/office/drawing/2014/main" id="{E4302B13-A2A5-4EE7-B068-574DB689E571}"/>
                  </a:ext>
                </a:extLst>
              </p:cNvPr>
              <p:cNvSpPr/>
              <p:nvPr/>
            </p:nvSpPr>
            <p:spPr>
              <a:xfrm>
                <a:off x="4434932" y="6189486"/>
                <a:ext cx="3238440" cy="229144"/>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Concatenation</a:t>
                </a:r>
                <a:endParaRPr lang="en-US" sz="1600" dirty="0"/>
              </a:p>
            </p:txBody>
          </p:sp>
          <p:sp>
            <p:nvSpPr>
              <p:cNvPr id="56" name="Arrow: Down 55">
                <a:extLst>
                  <a:ext uri="{FF2B5EF4-FFF2-40B4-BE49-F238E27FC236}">
                    <a16:creationId xmlns:a16="http://schemas.microsoft.com/office/drawing/2014/main" id="{B250D7F2-3307-4E97-89AA-E58EEB04FEF8}"/>
                  </a:ext>
                </a:extLst>
              </p:cNvPr>
              <p:cNvSpPr/>
              <p:nvPr/>
            </p:nvSpPr>
            <p:spPr>
              <a:xfrm>
                <a:off x="5780321" y="6060546"/>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57" name="Arrow: Down 56">
                <a:extLst>
                  <a:ext uri="{FF2B5EF4-FFF2-40B4-BE49-F238E27FC236}">
                    <a16:creationId xmlns:a16="http://schemas.microsoft.com/office/drawing/2014/main" id="{2CB85B36-A177-45D8-A69A-57EFE6E06902}"/>
                  </a:ext>
                </a:extLst>
              </p:cNvPr>
              <p:cNvSpPr/>
              <p:nvPr/>
            </p:nvSpPr>
            <p:spPr>
              <a:xfrm>
                <a:off x="7315894" y="4133162"/>
                <a:ext cx="254087" cy="2051807"/>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sp>
          <p:nvSpPr>
            <p:cNvPr id="45" name="TextBox 44">
              <a:extLst>
                <a:ext uri="{FF2B5EF4-FFF2-40B4-BE49-F238E27FC236}">
                  <a16:creationId xmlns:a16="http://schemas.microsoft.com/office/drawing/2014/main" id="{2D8C97E8-B9B7-4C1F-9A6D-BC3984C41F43}"/>
                </a:ext>
              </a:extLst>
            </p:cNvPr>
            <p:cNvSpPr txBox="1"/>
            <p:nvPr/>
          </p:nvSpPr>
          <p:spPr>
            <a:xfrm>
              <a:off x="7562674" y="6248810"/>
              <a:ext cx="2695202" cy="369332"/>
            </a:xfrm>
            <a:prstGeom prst="rect">
              <a:avLst/>
            </a:prstGeom>
            <a:noFill/>
          </p:spPr>
          <p:txBody>
            <a:bodyPr wrap="square" rtlCol="0">
              <a:spAutoFit/>
            </a:bodyPr>
            <a:lstStyle/>
            <a:p>
              <a:r>
                <a:rPr lang="en-US" altLang="zh-CN" u="sng" dirty="0"/>
                <a:t>Typical </a:t>
              </a:r>
              <a:r>
                <a:rPr lang="en-US" altLang="zh-CN" u="sng" dirty="0" err="1"/>
                <a:t>Upsampling</a:t>
              </a:r>
              <a:r>
                <a:rPr lang="en-US" altLang="zh-CN" u="sng" dirty="0"/>
                <a:t> Block</a:t>
              </a:r>
              <a:endParaRPr lang="en-US" u="sng" dirty="0"/>
            </a:p>
          </p:txBody>
        </p:sp>
      </p:grpSp>
      <p:pic>
        <p:nvPicPr>
          <p:cNvPr id="15" name="Audio 14">
            <a:hlinkClick r:id="" action="ppaction://media"/>
            <a:extLst>
              <a:ext uri="{FF2B5EF4-FFF2-40B4-BE49-F238E27FC236}">
                <a16:creationId xmlns:a16="http://schemas.microsoft.com/office/drawing/2014/main" id="{1DD13007-5942-431E-972A-B57B4FE123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18477868"/>
      </p:ext>
    </p:extLst>
  </p:cSld>
  <p:clrMapOvr>
    <a:masterClrMapping/>
  </p:clrMapOvr>
  <mc:AlternateContent xmlns:mc="http://schemas.openxmlformats.org/markup-compatibility/2006" xmlns:p14="http://schemas.microsoft.com/office/powerpoint/2010/main">
    <mc:Choice Requires="p14">
      <p:transition spd="slow" p14:dur="2000" advTm="50573"/>
    </mc:Choice>
    <mc:Fallback xmlns="">
      <p:transition spd="slow" advTm="50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Discriminator architecture</a:t>
            </a:r>
          </a:p>
        </p:txBody>
      </p:sp>
      <p:grpSp>
        <p:nvGrpSpPr>
          <p:cNvPr id="16" name="Group 15">
            <a:extLst>
              <a:ext uri="{FF2B5EF4-FFF2-40B4-BE49-F238E27FC236}">
                <a16:creationId xmlns:a16="http://schemas.microsoft.com/office/drawing/2014/main" id="{0CD77D5D-086F-4BCB-ADD3-EFA80A388E8E}"/>
              </a:ext>
            </a:extLst>
          </p:cNvPr>
          <p:cNvGrpSpPr/>
          <p:nvPr/>
        </p:nvGrpSpPr>
        <p:grpSpPr>
          <a:xfrm>
            <a:off x="2778818" y="1188452"/>
            <a:ext cx="6634364" cy="2307395"/>
            <a:chOff x="2254104" y="3118388"/>
            <a:chExt cx="4378070" cy="1376533"/>
          </a:xfrm>
        </p:grpSpPr>
        <p:sp>
          <p:nvSpPr>
            <p:cNvPr id="17" name="Flowchart: Process 16">
              <a:extLst>
                <a:ext uri="{FF2B5EF4-FFF2-40B4-BE49-F238E27FC236}">
                  <a16:creationId xmlns:a16="http://schemas.microsoft.com/office/drawing/2014/main" id="{4C3A7E61-E081-44F1-9B83-87F97F9B5820}"/>
                </a:ext>
              </a:extLst>
            </p:cNvPr>
            <p:cNvSpPr/>
            <p:nvPr/>
          </p:nvSpPr>
          <p:spPr>
            <a:xfrm>
              <a:off x="2254104" y="3118388"/>
              <a:ext cx="207768" cy="137653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128 X128 X3</a:t>
              </a:r>
            </a:p>
          </p:txBody>
        </p:sp>
        <p:sp>
          <p:nvSpPr>
            <p:cNvPr id="18" name="Flowchart: Process 17">
              <a:extLst>
                <a:ext uri="{FF2B5EF4-FFF2-40B4-BE49-F238E27FC236}">
                  <a16:creationId xmlns:a16="http://schemas.microsoft.com/office/drawing/2014/main" id="{547A1C6D-4DD2-4F7F-A29B-1E04AB933386}"/>
                </a:ext>
              </a:extLst>
            </p:cNvPr>
            <p:cNvSpPr/>
            <p:nvPr/>
          </p:nvSpPr>
          <p:spPr>
            <a:xfrm>
              <a:off x="2571040" y="3311920"/>
              <a:ext cx="228898" cy="1030355"/>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64 X 64 X64</a:t>
              </a:r>
            </a:p>
          </p:txBody>
        </p:sp>
        <p:sp>
          <p:nvSpPr>
            <p:cNvPr id="19" name="Flowchart: Process 18">
              <a:extLst>
                <a:ext uri="{FF2B5EF4-FFF2-40B4-BE49-F238E27FC236}">
                  <a16:creationId xmlns:a16="http://schemas.microsoft.com/office/drawing/2014/main" id="{04DD180E-D3CA-4487-9F80-EF8E7AED1DB4}"/>
                </a:ext>
              </a:extLst>
            </p:cNvPr>
            <p:cNvSpPr/>
            <p:nvPr/>
          </p:nvSpPr>
          <p:spPr>
            <a:xfrm>
              <a:off x="2914854" y="3445485"/>
              <a:ext cx="345107" cy="823194"/>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32 X 32 X 128</a:t>
              </a:r>
            </a:p>
          </p:txBody>
        </p:sp>
        <p:sp>
          <p:nvSpPr>
            <p:cNvPr id="20" name="Flowchart: Process 19">
              <a:extLst>
                <a:ext uri="{FF2B5EF4-FFF2-40B4-BE49-F238E27FC236}">
                  <a16:creationId xmlns:a16="http://schemas.microsoft.com/office/drawing/2014/main" id="{CCD67670-77A9-44B8-9C58-A320C141F360}"/>
                </a:ext>
              </a:extLst>
            </p:cNvPr>
            <p:cNvSpPr/>
            <p:nvPr/>
          </p:nvSpPr>
          <p:spPr>
            <a:xfrm>
              <a:off x="3372648" y="3521808"/>
              <a:ext cx="364237" cy="686904"/>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16 X 16 X256</a:t>
              </a:r>
            </a:p>
          </p:txBody>
        </p:sp>
        <p:sp>
          <p:nvSpPr>
            <p:cNvPr id="21" name="Flowchart: Process 20">
              <a:extLst>
                <a:ext uri="{FF2B5EF4-FFF2-40B4-BE49-F238E27FC236}">
                  <a16:creationId xmlns:a16="http://schemas.microsoft.com/office/drawing/2014/main" id="{B0462B01-0450-44B2-89B7-BF317512ECF4}"/>
                </a:ext>
              </a:extLst>
            </p:cNvPr>
            <p:cNvSpPr/>
            <p:nvPr/>
          </p:nvSpPr>
          <p:spPr>
            <a:xfrm>
              <a:off x="3831967" y="3594654"/>
              <a:ext cx="644426" cy="577813"/>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900" dirty="0"/>
                <a:t>8x8x512</a:t>
              </a:r>
            </a:p>
          </p:txBody>
        </p:sp>
        <p:sp>
          <p:nvSpPr>
            <p:cNvPr id="22" name="Flowchart: Process 21">
              <a:extLst>
                <a:ext uri="{FF2B5EF4-FFF2-40B4-BE49-F238E27FC236}">
                  <a16:creationId xmlns:a16="http://schemas.microsoft.com/office/drawing/2014/main" id="{AD69150A-094F-4736-A43D-240F48B75971}"/>
                </a:ext>
              </a:extLst>
            </p:cNvPr>
            <p:cNvSpPr/>
            <p:nvPr/>
          </p:nvSpPr>
          <p:spPr>
            <a:xfrm>
              <a:off x="4571475" y="3692755"/>
              <a:ext cx="676086" cy="426782"/>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4xX4X512</a:t>
              </a:r>
            </a:p>
          </p:txBody>
        </p:sp>
        <p:sp>
          <p:nvSpPr>
            <p:cNvPr id="24" name="Flowchart: Process 23">
              <a:extLst>
                <a:ext uri="{FF2B5EF4-FFF2-40B4-BE49-F238E27FC236}">
                  <a16:creationId xmlns:a16="http://schemas.microsoft.com/office/drawing/2014/main" id="{7208C186-F122-4A0B-AFB7-51C3F4F5066D}"/>
                </a:ext>
              </a:extLst>
            </p:cNvPr>
            <p:cNvSpPr/>
            <p:nvPr/>
          </p:nvSpPr>
          <p:spPr>
            <a:xfrm>
              <a:off x="5370896" y="3901086"/>
              <a:ext cx="874364" cy="91725"/>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Flatten: 1X(4*4*512)</a:t>
              </a:r>
            </a:p>
          </p:txBody>
        </p:sp>
        <p:sp>
          <p:nvSpPr>
            <p:cNvPr id="25" name="Flowchart: Process 24">
              <a:extLst>
                <a:ext uri="{FF2B5EF4-FFF2-40B4-BE49-F238E27FC236}">
                  <a16:creationId xmlns:a16="http://schemas.microsoft.com/office/drawing/2014/main" id="{80E9E13F-7A51-46C1-B17F-128E8FFE0DBD}"/>
                </a:ext>
              </a:extLst>
            </p:cNvPr>
            <p:cNvSpPr/>
            <p:nvPr/>
          </p:nvSpPr>
          <p:spPr>
            <a:xfrm>
              <a:off x="6408686" y="3852863"/>
              <a:ext cx="223488" cy="166687"/>
            </a:xfrm>
            <a:prstGeom prst="flowChartProcess">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1</a:t>
              </a:r>
            </a:p>
          </p:txBody>
        </p:sp>
      </p:grpSp>
      <p:sp>
        <p:nvSpPr>
          <p:cNvPr id="27" name="TextBox 26">
            <a:extLst>
              <a:ext uri="{FF2B5EF4-FFF2-40B4-BE49-F238E27FC236}">
                <a16:creationId xmlns:a16="http://schemas.microsoft.com/office/drawing/2014/main" id="{603A482B-304A-48A2-9DF9-55581455725F}"/>
              </a:ext>
            </a:extLst>
          </p:cNvPr>
          <p:cNvSpPr txBox="1"/>
          <p:nvPr/>
        </p:nvSpPr>
        <p:spPr>
          <a:xfrm>
            <a:off x="5117701" y="3303549"/>
            <a:ext cx="2501608" cy="369332"/>
          </a:xfrm>
          <a:prstGeom prst="rect">
            <a:avLst/>
          </a:prstGeom>
          <a:noFill/>
        </p:spPr>
        <p:txBody>
          <a:bodyPr wrap="square" rtlCol="0">
            <a:spAutoFit/>
          </a:bodyPr>
          <a:lstStyle/>
          <a:p>
            <a:r>
              <a:rPr lang="en-US" altLang="zh-CN" u="sng" dirty="0"/>
              <a:t>Discriminator</a:t>
            </a:r>
            <a:r>
              <a:rPr lang="en-US" u="sng" dirty="0"/>
              <a:t> Architecture</a:t>
            </a:r>
          </a:p>
        </p:txBody>
      </p:sp>
      <p:grpSp>
        <p:nvGrpSpPr>
          <p:cNvPr id="28" name="Group 27">
            <a:extLst>
              <a:ext uri="{FF2B5EF4-FFF2-40B4-BE49-F238E27FC236}">
                <a16:creationId xmlns:a16="http://schemas.microsoft.com/office/drawing/2014/main" id="{A08372F6-5A06-424E-B6CC-2BFC5BFBF99C}"/>
              </a:ext>
            </a:extLst>
          </p:cNvPr>
          <p:cNvGrpSpPr/>
          <p:nvPr/>
        </p:nvGrpSpPr>
        <p:grpSpPr>
          <a:xfrm>
            <a:off x="3757084" y="3874532"/>
            <a:ext cx="5460945" cy="2814075"/>
            <a:chOff x="853739" y="3676049"/>
            <a:chExt cx="4684506" cy="3014640"/>
          </a:xfrm>
        </p:grpSpPr>
        <p:sp>
          <p:nvSpPr>
            <p:cNvPr id="29" name="Flowchart: Process 28">
              <a:extLst>
                <a:ext uri="{FF2B5EF4-FFF2-40B4-BE49-F238E27FC236}">
                  <a16:creationId xmlns:a16="http://schemas.microsoft.com/office/drawing/2014/main" id="{8C359D72-DE95-46D8-97C8-FFACFA116932}"/>
                </a:ext>
              </a:extLst>
            </p:cNvPr>
            <p:cNvSpPr/>
            <p:nvPr/>
          </p:nvSpPr>
          <p:spPr>
            <a:xfrm>
              <a:off x="1371994" y="3676049"/>
              <a:ext cx="3854154" cy="3014640"/>
            </a:xfrm>
            <a:prstGeom prst="flowChartProcess">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US" sz="900" dirty="0"/>
            </a:p>
          </p:txBody>
        </p:sp>
        <p:grpSp>
          <p:nvGrpSpPr>
            <p:cNvPr id="30" name="Group 29">
              <a:extLst>
                <a:ext uri="{FF2B5EF4-FFF2-40B4-BE49-F238E27FC236}">
                  <a16:creationId xmlns:a16="http://schemas.microsoft.com/office/drawing/2014/main" id="{CE29F3E1-6CDA-4DE3-B45A-6123EF7E3F76}"/>
                </a:ext>
              </a:extLst>
            </p:cNvPr>
            <p:cNvGrpSpPr/>
            <p:nvPr/>
          </p:nvGrpSpPr>
          <p:grpSpPr>
            <a:xfrm rot="16200000">
              <a:off x="2000480" y="2666713"/>
              <a:ext cx="2391023" cy="4684506"/>
              <a:chOff x="4589249" y="4236315"/>
              <a:chExt cx="2714618" cy="2412227"/>
            </a:xfrm>
          </p:grpSpPr>
          <p:sp>
            <p:nvSpPr>
              <p:cNvPr id="32" name="Rectangle 31">
                <a:extLst>
                  <a:ext uri="{FF2B5EF4-FFF2-40B4-BE49-F238E27FC236}">
                    <a16:creationId xmlns:a16="http://schemas.microsoft.com/office/drawing/2014/main" id="{C2A38BA0-9287-47DA-AAF6-D941163C04AA}"/>
                  </a:ext>
                </a:extLst>
              </p:cNvPr>
              <p:cNvSpPr/>
              <p:nvPr/>
            </p:nvSpPr>
            <p:spPr>
              <a:xfrm>
                <a:off x="4589249" y="4650184"/>
                <a:ext cx="2714618"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Conv with stride = 2</a:t>
                </a:r>
                <a:endParaRPr lang="en-US" sz="1600" dirty="0"/>
              </a:p>
            </p:txBody>
          </p:sp>
          <p:sp>
            <p:nvSpPr>
              <p:cNvPr id="33" name="Arrow: Down 32">
                <a:extLst>
                  <a:ext uri="{FF2B5EF4-FFF2-40B4-BE49-F238E27FC236}">
                    <a16:creationId xmlns:a16="http://schemas.microsoft.com/office/drawing/2014/main" id="{1FD9DE39-6980-42FA-A173-EBAA7844B42A}"/>
                  </a:ext>
                </a:extLst>
              </p:cNvPr>
              <p:cNvSpPr/>
              <p:nvPr/>
            </p:nvSpPr>
            <p:spPr>
              <a:xfrm>
                <a:off x="5772882" y="4236315"/>
                <a:ext cx="339481" cy="265702"/>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4" name="Rectangle 33">
                <a:extLst>
                  <a:ext uri="{FF2B5EF4-FFF2-40B4-BE49-F238E27FC236}">
                    <a16:creationId xmlns:a16="http://schemas.microsoft.com/office/drawing/2014/main" id="{C26F793F-7E7D-41F1-BE17-6341905411C0}"/>
                  </a:ext>
                </a:extLst>
              </p:cNvPr>
              <p:cNvSpPr/>
              <p:nvPr/>
            </p:nvSpPr>
            <p:spPr>
              <a:xfrm>
                <a:off x="4973421" y="5104756"/>
                <a:ext cx="1990725"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Batch Normalization</a:t>
                </a:r>
                <a:endParaRPr lang="en-US" sz="1600" dirty="0"/>
              </a:p>
            </p:txBody>
          </p:sp>
          <p:sp>
            <p:nvSpPr>
              <p:cNvPr id="35" name="Arrow: Down 34">
                <a:extLst>
                  <a:ext uri="{FF2B5EF4-FFF2-40B4-BE49-F238E27FC236}">
                    <a16:creationId xmlns:a16="http://schemas.microsoft.com/office/drawing/2014/main" id="{407C5CB6-B7D1-4305-81A3-EDDCA9938A4B}"/>
                  </a:ext>
                </a:extLst>
              </p:cNvPr>
              <p:cNvSpPr/>
              <p:nvPr/>
            </p:nvSpPr>
            <p:spPr>
              <a:xfrm>
                <a:off x="5780320" y="4927808"/>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6" name="Rectangle 35">
                <a:extLst>
                  <a:ext uri="{FF2B5EF4-FFF2-40B4-BE49-F238E27FC236}">
                    <a16:creationId xmlns:a16="http://schemas.microsoft.com/office/drawing/2014/main" id="{4AAD45A7-CC3B-4BDD-AD41-26BFF8ED75C5}"/>
                  </a:ext>
                </a:extLst>
              </p:cNvPr>
              <p:cNvSpPr/>
              <p:nvPr/>
            </p:nvSpPr>
            <p:spPr>
              <a:xfrm>
                <a:off x="5053171" y="6030737"/>
                <a:ext cx="1793501"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err="1"/>
                  <a:t>Relu</a:t>
                </a:r>
                <a:r>
                  <a:rPr lang="en-US" altLang="zh-CN" sz="1600" dirty="0"/>
                  <a:t>()</a:t>
                </a:r>
                <a:endParaRPr lang="en-US" sz="1600" dirty="0"/>
              </a:p>
            </p:txBody>
          </p:sp>
          <p:sp>
            <p:nvSpPr>
              <p:cNvPr id="37" name="Arrow: Down 36">
                <a:extLst>
                  <a:ext uri="{FF2B5EF4-FFF2-40B4-BE49-F238E27FC236}">
                    <a16:creationId xmlns:a16="http://schemas.microsoft.com/office/drawing/2014/main" id="{E4CF2CE9-D1FB-4EFE-A437-430D9C29F8F4}"/>
                  </a:ext>
                </a:extLst>
              </p:cNvPr>
              <p:cNvSpPr/>
              <p:nvPr/>
            </p:nvSpPr>
            <p:spPr>
              <a:xfrm>
                <a:off x="5780321" y="5384916"/>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8" name="Rectangle 37">
                <a:extLst>
                  <a:ext uri="{FF2B5EF4-FFF2-40B4-BE49-F238E27FC236}">
                    <a16:creationId xmlns:a16="http://schemas.microsoft.com/office/drawing/2014/main" id="{49FA84D9-8E54-4F43-B09B-E5A409C5C258}"/>
                  </a:ext>
                </a:extLst>
              </p:cNvPr>
              <p:cNvSpPr/>
              <p:nvPr/>
            </p:nvSpPr>
            <p:spPr>
              <a:xfrm>
                <a:off x="5053170" y="5570205"/>
                <a:ext cx="1793501" cy="2291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Dropout Layer</a:t>
                </a:r>
                <a:endParaRPr lang="en-US" sz="1600" dirty="0"/>
              </a:p>
            </p:txBody>
          </p:sp>
          <p:sp>
            <p:nvSpPr>
              <p:cNvPr id="39" name="Arrow: Down 38">
                <a:extLst>
                  <a:ext uri="{FF2B5EF4-FFF2-40B4-BE49-F238E27FC236}">
                    <a16:creationId xmlns:a16="http://schemas.microsoft.com/office/drawing/2014/main" id="{0A692440-4A8F-49DB-BC4D-1C9F644FC1EB}"/>
                  </a:ext>
                </a:extLst>
              </p:cNvPr>
              <p:cNvSpPr/>
              <p:nvPr/>
            </p:nvSpPr>
            <p:spPr>
              <a:xfrm>
                <a:off x="5780321" y="5858269"/>
                <a:ext cx="182880" cy="124423"/>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40" name="Arrow: Down 39">
                <a:extLst>
                  <a:ext uri="{FF2B5EF4-FFF2-40B4-BE49-F238E27FC236}">
                    <a16:creationId xmlns:a16="http://schemas.microsoft.com/office/drawing/2014/main" id="{9DAD07AE-0792-43D6-9F78-9549407EF219}"/>
                  </a:ext>
                </a:extLst>
              </p:cNvPr>
              <p:cNvSpPr/>
              <p:nvPr/>
            </p:nvSpPr>
            <p:spPr>
              <a:xfrm>
                <a:off x="5722038" y="6419397"/>
                <a:ext cx="366519" cy="229145"/>
              </a:xfrm>
              <a:prstGeom prst="downArrow">
                <a:avLst/>
              </a:prstGeom>
              <a:solidFill>
                <a:srgbClr val="FFFF00"/>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sp>
          <p:nvSpPr>
            <p:cNvPr id="31" name="TextBox 30">
              <a:extLst>
                <a:ext uri="{FF2B5EF4-FFF2-40B4-BE49-F238E27FC236}">
                  <a16:creationId xmlns:a16="http://schemas.microsoft.com/office/drawing/2014/main" id="{1D20EAFA-DB9A-4D48-8062-75928AAF9348}"/>
                </a:ext>
              </a:extLst>
            </p:cNvPr>
            <p:cNvSpPr txBox="1"/>
            <p:nvPr/>
          </p:nvSpPr>
          <p:spPr>
            <a:xfrm>
              <a:off x="2032196" y="6247439"/>
              <a:ext cx="2989840" cy="369332"/>
            </a:xfrm>
            <a:prstGeom prst="rect">
              <a:avLst/>
            </a:prstGeom>
            <a:noFill/>
          </p:spPr>
          <p:txBody>
            <a:bodyPr wrap="square" rtlCol="0">
              <a:spAutoFit/>
            </a:bodyPr>
            <a:lstStyle/>
            <a:p>
              <a:r>
                <a:rPr lang="en-US" altLang="zh-CN" u="sng" dirty="0"/>
                <a:t>Typical </a:t>
              </a:r>
              <a:r>
                <a:rPr lang="en-US" altLang="zh-CN" u="sng" dirty="0" err="1"/>
                <a:t>Downsampling</a:t>
              </a:r>
              <a:r>
                <a:rPr lang="en-US" altLang="zh-CN" u="sng" dirty="0"/>
                <a:t> Block</a:t>
              </a:r>
              <a:endParaRPr lang="en-US" u="sng" dirty="0"/>
            </a:p>
          </p:txBody>
        </p:sp>
      </p:grpSp>
      <p:pic>
        <p:nvPicPr>
          <p:cNvPr id="3" name="Audio 2">
            <a:hlinkClick r:id="" action="ppaction://media"/>
            <a:extLst>
              <a:ext uri="{FF2B5EF4-FFF2-40B4-BE49-F238E27FC236}">
                <a16:creationId xmlns:a16="http://schemas.microsoft.com/office/drawing/2014/main" id="{6413D607-A45A-4CCE-8AA2-04FA594C857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077211711"/>
      </p:ext>
    </p:extLst>
  </p:cSld>
  <p:clrMapOvr>
    <a:masterClrMapping/>
  </p:clrMapOvr>
  <mc:AlternateContent xmlns:mc="http://schemas.openxmlformats.org/markup-compatibility/2006" xmlns:p14="http://schemas.microsoft.com/office/powerpoint/2010/main">
    <mc:Choice Requires="p14">
      <p:transition spd="slow" p14:dur="2000" advTm="46633"/>
    </mc:Choice>
    <mc:Fallback xmlns="">
      <p:transition spd="slow" advTm="46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A03FC8-789A-48F8-96E5-174064E244E7}"/>
              </a:ext>
            </a:extLst>
          </p:cNvPr>
          <p:cNvGraphicFramePr>
            <a:graphicFrameLocks noGrp="1"/>
          </p:cNvGraphicFramePr>
          <p:nvPr>
            <p:ph sz="quarter" idx="13"/>
            <p:extLst>
              <p:ext uri="{D42A27DB-BD31-4B8C-83A1-F6EECF244321}">
                <p14:modId xmlns:p14="http://schemas.microsoft.com/office/powerpoint/2010/main" val="2377866113"/>
              </p:ext>
            </p:extLst>
          </p:nvPr>
        </p:nvGraphicFramePr>
        <p:xfrm>
          <a:off x="914400" y="2366963"/>
          <a:ext cx="10363200" cy="1107440"/>
        </p:xfrm>
        <a:graphic>
          <a:graphicData uri="http://schemas.openxmlformats.org/drawingml/2006/table">
            <a:tbl>
              <a:tblPr firstRow="1" bandRow="1">
                <a:tableStyleId>{9D7B26C5-4107-4FEC-AEDC-1716B250A1EF}</a:tableStyleId>
              </a:tblPr>
              <a:tblGrid>
                <a:gridCol w="3454400">
                  <a:extLst>
                    <a:ext uri="{9D8B030D-6E8A-4147-A177-3AD203B41FA5}">
                      <a16:colId xmlns:a16="http://schemas.microsoft.com/office/drawing/2014/main" val="2070424165"/>
                    </a:ext>
                  </a:extLst>
                </a:gridCol>
                <a:gridCol w="3454400">
                  <a:extLst>
                    <a:ext uri="{9D8B030D-6E8A-4147-A177-3AD203B41FA5}">
                      <a16:colId xmlns:a16="http://schemas.microsoft.com/office/drawing/2014/main" val="1178638643"/>
                    </a:ext>
                  </a:extLst>
                </a:gridCol>
                <a:gridCol w="3454400">
                  <a:extLst>
                    <a:ext uri="{9D8B030D-6E8A-4147-A177-3AD203B41FA5}">
                      <a16:colId xmlns:a16="http://schemas.microsoft.com/office/drawing/2014/main" val="4277830760"/>
                    </a:ext>
                  </a:extLst>
                </a:gridCol>
              </a:tblGrid>
              <a:tr h="370840">
                <a:tc>
                  <a:txBody>
                    <a:bodyPr/>
                    <a:lstStyle/>
                    <a:p>
                      <a:endParaRPr lang="en-US" dirty="0"/>
                    </a:p>
                  </a:txBody>
                  <a:tcPr/>
                </a:tc>
                <a:tc>
                  <a:txBody>
                    <a:bodyPr/>
                    <a:lstStyle/>
                    <a:p>
                      <a:r>
                        <a:rPr lang="en-US" dirty="0"/>
                        <a:t>Generator</a:t>
                      </a:r>
                    </a:p>
                  </a:txBody>
                  <a:tcPr/>
                </a:tc>
                <a:tc>
                  <a:txBody>
                    <a:bodyPr/>
                    <a:lstStyle/>
                    <a:p>
                      <a:r>
                        <a:rPr lang="en-US" dirty="0"/>
                        <a:t>Discriminator</a:t>
                      </a:r>
                    </a:p>
                  </a:txBody>
                  <a:tcPr/>
                </a:tc>
                <a:extLst>
                  <a:ext uri="{0D108BD9-81ED-4DB2-BD59-A6C34878D82A}">
                    <a16:rowId xmlns:a16="http://schemas.microsoft.com/office/drawing/2014/main" val="3721399629"/>
                  </a:ext>
                </a:extLst>
              </a:tr>
              <a:tr h="370840">
                <a:tc>
                  <a:txBody>
                    <a:bodyPr/>
                    <a:lstStyle/>
                    <a:p>
                      <a:r>
                        <a:rPr lang="en-US" dirty="0"/>
                        <a:t># of Blocks</a:t>
                      </a:r>
                    </a:p>
                  </a:txBody>
                  <a:tcPr/>
                </a:tc>
                <a:tc>
                  <a:txBody>
                    <a:bodyPr/>
                    <a:lstStyle/>
                    <a:p>
                      <a:r>
                        <a:rPr lang="en-US" dirty="0"/>
                        <a:t>16</a:t>
                      </a:r>
                    </a:p>
                  </a:txBody>
                  <a:tcPr/>
                </a:tc>
                <a:tc>
                  <a:txBody>
                    <a:bodyPr/>
                    <a:lstStyle/>
                    <a:p>
                      <a:r>
                        <a:rPr lang="en-US" dirty="0"/>
                        <a:t>8</a:t>
                      </a:r>
                    </a:p>
                  </a:txBody>
                  <a:tcPr/>
                </a:tc>
                <a:extLst>
                  <a:ext uri="{0D108BD9-81ED-4DB2-BD59-A6C34878D82A}">
                    <a16:rowId xmlns:a16="http://schemas.microsoft.com/office/drawing/2014/main" val="4134808978"/>
                  </a:ext>
                </a:extLst>
              </a:tr>
              <a:tr h="267603">
                <a:tc>
                  <a:txBody>
                    <a:bodyPr/>
                    <a:lstStyle/>
                    <a:p>
                      <a:r>
                        <a:rPr lang="en-US" dirty="0"/>
                        <a:t># of Parameters</a:t>
                      </a:r>
                    </a:p>
                  </a:txBody>
                  <a:tcPr/>
                </a:tc>
                <a:tc>
                  <a:txBody>
                    <a:bodyPr/>
                    <a:lstStyle/>
                    <a:p>
                      <a:r>
                        <a:rPr lang="en-US" dirty="0"/>
                        <a:t>41.8 M</a:t>
                      </a:r>
                    </a:p>
                  </a:txBody>
                  <a:tcPr/>
                </a:tc>
                <a:tc>
                  <a:txBody>
                    <a:bodyPr/>
                    <a:lstStyle/>
                    <a:p>
                      <a:r>
                        <a:rPr lang="en-US" dirty="0"/>
                        <a:t>6.9M</a:t>
                      </a:r>
                    </a:p>
                  </a:txBody>
                  <a:tcPr/>
                </a:tc>
                <a:extLst>
                  <a:ext uri="{0D108BD9-81ED-4DB2-BD59-A6C34878D82A}">
                    <a16:rowId xmlns:a16="http://schemas.microsoft.com/office/drawing/2014/main" val="3242355347"/>
                  </a:ext>
                </a:extLst>
              </a:tr>
            </a:tbl>
          </a:graphicData>
        </a:graphic>
      </p:graphicFrame>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Network Summary</a:t>
            </a:r>
          </a:p>
        </p:txBody>
      </p:sp>
      <p:sp>
        <p:nvSpPr>
          <p:cNvPr id="15" name="TextBox 14">
            <a:extLst>
              <a:ext uri="{FF2B5EF4-FFF2-40B4-BE49-F238E27FC236}">
                <a16:creationId xmlns:a16="http://schemas.microsoft.com/office/drawing/2014/main" id="{00DA7998-D041-497F-8D8A-7744904C30F5}"/>
              </a:ext>
            </a:extLst>
          </p:cNvPr>
          <p:cNvSpPr txBox="1"/>
          <p:nvPr/>
        </p:nvSpPr>
        <p:spPr>
          <a:xfrm>
            <a:off x="10000343" y="6395512"/>
            <a:ext cx="2191657" cy="373135"/>
          </a:xfrm>
          <a:prstGeom prst="rect">
            <a:avLst/>
          </a:prstGeom>
          <a:noFill/>
        </p:spPr>
        <p:txBody>
          <a:bodyPr wrap="square" rtlCol="0">
            <a:spAutoFit/>
          </a:bodyPr>
          <a:lstStyle/>
          <a:p>
            <a:r>
              <a:rPr lang="en-US" dirty="0"/>
              <a:t>Reference: </a:t>
            </a:r>
            <a:r>
              <a:rPr lang="en-US" dirty="0">
                <a:hlinkClick r:id="rId5"/>
              </a:rPr>
              <a:t>Link</a:t>
            </a:r>
            <a:endParaRPr lang="en-US" dirty="0"/>
          </a:p>
        </p:txBody>
      </p:sp>
      <p:sp>
        <p:nvSpPr>
          <p:cNvPr id="7" name="TextBox 6">
            <a:extLst>
              <a:ext uri="{FF2B5EF4-FFF2-40B4-BE49-F238E27FC236}">
                <a16:creationId xmlns:a16="http://schemas.microsoft.com/office/drawing/2014/main" id="{F6ACD410-4042-4268-A024-BC99D2A67689}"/>
              </a:ext>
            </a:extLst>
          </p:cNvPr>
          <p:cNvSpPr txBox="1"/>
          <p:nvPr/>
        </p:nvSpPr>
        <p:spPr>
          <a:xfrm>
            <a:off x="1495480" y="4042103"/>
            <a:ext cx="7814300" cy="369332"/>
          </a:xfrm>
          <a:prstGeom prst="rect">
            <a:avLst/>
          </a:prstGeom>
          <a:noFill/>
        </p:spPr>
        <p:txBody>
          <a:bodyPr wrap="square" rtlCol="0">
            <a:spAutoFit/>
          </a:bodyPr>
          <a:lstStyle/>
          <a:p>
            <a:r>
              <a:rPr lang="en-US" altLang="zh-CN" dirty="0">
                <a:ln w="0"/>
                <a:effectLst>
                  <a:outerShdw blurRad="38100" dist="19050" dir="2700000" algn="tl" rotWithShape="0">
                    <a:schemeClr val="dk1">
                      <a:alpha val="40000"/>
                    </a:schemeClr>
                  </a:outerShdw>
                </a:effectLst>
              </a:rPr>
              <a:t>Remember we have 2 generators and 2 discriminators, so </a:t>
            </a:r>
            <a:r>
              <a:rPr lang="en-US" altLang="zh-CN" u="sng" dirty="0">
                <a:ln w="0"/>
                <a:effectLst>
                  <a:outerShdw blurRad="38100" dist="19050" dir="2700000" algn="tl" rotWithShape="0">
                    <a:schemeClr val="dk1">
                      <a:alpha val="40000"/>
                    </a:schemeClr>
                  </a:outerShdw>
                </a:effectLst>
              </a:rPr>
              <a:t>2x parameters </a:t>
            </a:r>
            <a:r>
              <a:rPr lang="en-US" altLang="zh-CN" dirty="0">
                <a:ln w="0"/>
                <a:effectLst>
                  <a:outerShdw blurRad="38100" dist="19050" dir="2700000" algn="tl" rotWithShape="0">
                    <a:schemeClr val="dk1">
                      <a:alpha val="40000"/>
                    </a:schemeClr>
                  </a:outerShdw>
                </a:effectLst>
              </a:rPr>
              <a:t>to train! </a:t>
            </a:r>
            <a:endParaRPr lang="en-US" dirty="0">
              <a:ln w="0"/>
              <a:effectLst>
                <a:outerShdw blurRad="38100" dist="19050" dir="2700000" algn="tl" rotWithShape="0">
                  <a:schemeClr val="dk1">
                    <a:alpha val="40000"/>
                  </a:schemeClr>
                </a:outerShdw>
              </a:effectLst>
            </a:endParaRPr>
          </a:p>
        </p:txBody>
      </p:sp>
      <p:pic>
        <p:nvPicPr>
          <p:cNvPr id="4" name="Audio 3">
            <a:hlinkClick r:id="" action="ppaction://media"/>
            <a:extLst>
              <a:ext uri="{FF2B5EF4-FFF2-40B4-BE49-F238E27FC236}">
                <a16:creationId xmlns:a16="http://schemas.microsoft.com/office/drawing/2014/main" id="{72DD76A4-F570-4A9E-ACC1-916A1B8CE6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953974699"/>
      </p:ext>
    </p:extLst>
  </p:cSld>
  <p:clrMapOvr>
    <a:masterClrMapping/>
  </p:clrMapOvr>
  <mc:AlternateContent xmlns:mc="http://schemas.openxmlformats.org/markup-compatibility/2006" xmlns:p14="http://schemas.microsoft.com/office/powerpoint/2010/main">
    <mc:Choice Requires="p14">
      <p:transition spd="slow" p14:dur="2000" advTm="20271"/>
    </mc:Choice>
    <mc:Fallback xmlns="">
      <p:transition spd="slow" advTm="20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7">
                                            <p:txEl>
                                              <p:pRg st="0" end="0"/>
                                            </p:txEl>
                                          </p:spTgt>
                                        </p:tgtEl>
                                        <p:attrNameLst>
                                          <p:attrName>r</p:attrName>
                                        </p:attrNameLst>
                                      </p:cBhvr>
                                    </p:animRot>
                                    <p:animRot by="-240000">
                                      <p:cBhvr>
                                        <p:cTn id="11" dur="200" fill="hold">
                                          <p:stCondLst>
                                            <p:cond delay="200"/>
                                          </p:stCondLst>
                                        </p:cTn>
                                        <p:tgtEl>
                                          <p:spTgt spid="7">
                                            <p:txEl>
                                              <p:pRg st="0" end="0"/>
                                            </p:txEl>
                                          </p:spTgt>
                                        </p:tgtEl>
                                        <p:attrNameLst>
                                          <p:attrName>r</p:attrName>
                                        </p:attrNameLst>
                                      </p:cBhvr>
                                    </p:animRot>
                                    <p:animRot by="240000">
                                      <p:cBhvr>
                                        <p:cTn id="12" dur="200" fill="hold">
                                          <p:stCondLst>
                                            <p:cond delay="400"/>
                                          </p:stCondLst>
                                        </p:cTn>
                                        <p:tgtEl>
                                          <p:spTgt spid="7">
                                            <p:txEl>
                                              <p:pRg st="0" end="0"/>
                                            </p:txEl>
                                          </p:spTgt>
                                        </p:tgtEl>
                                        <p:attrNameLst>
                                          <p:attrName>r</p:attrName>
                                        </p:attrNameLst>
                                      </p:cBhvr>
                                    </p:animRot>
                                    <p:animRot by="-240000">
                                      <p:cBhvr>
                                        <p:cTn id="13" dur="200" fill="hold">
                                          <p:stCondLst>
                                            <p:cond delay="600"/>
                                          </p:stCondLst>
                                        </p:cTn>
                                        <p:tgtEl>
                                          <p:spTgt spid="7">
                                            <p:txEl>
                                              <p:pRg st="0" end="0"/>
                                            </p:txEl>
                                          </p:spTgt>
                                        </p:tgtEl>
                                        <p:attrNameLst>
                                          <p:attrName>r</p:attrName>
                                        </p:attrNameLst>
                                      </p:cBhvr>
                                    </p:animRot>
                                    <p:animRot by="120000">
                                      <p:cBhvr>
                                        <p:cTn id="14" dur="200" fill="hold">
                                          <p:stCondLst>
                                            <p:cond delay="800"/>
                                          </p:stCondLst>
                                        </p:cTn>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913775" y="618517"/>
            <a:ext cx="10364451" cy="1596177"/>
          </a:xfrm>
        </p:spPr>
        <p:txBody>
          <a:bodyPr>
            <a:normAutofit/>
          </a:bodyPr>
          <a:lstStyle/>
          <a:p>
            <a:r>
              <a:rPr lang="en-US"/>
              <a:t>Loss </a:t>
            </a:r>
            <a:r>
              <a:rPr lang="en-US" altLang="zh-CN"/>
              <a:t>Function</a:t>
            </a:r>
            <a:endParaRPr lang="en-US"/>
          </a:p>
        </p:txBody>
      </p:sp>
      <p:graphicFrame>
        <p:nvGraphicFramePr>
          <p:cNvPr id="8" name="Content Placeholder 2">
            <a:extLst>
              <a:ext uri="{FF2B5EF4-FFF2-40B4-BE49-F238E27FC236}">
                <a16:creationId xmlns:a16="http://schemas.microsoft.com/office/drawing/2014/main" id="{5ED13738-6EC0-4A42-91F3-995A64EC678A}"/>
              </a:ext>
            </a:extLst>
          </p:cNvPr>
          <p:cNvGraphicFramePr>
            <a:graphicFrameLocks noGrp="1"/>
          </p:cNvGraphicFramePr>
          <p:nvPr>
            <p:ph sz="quarter" idx="13"/>
            <p:extLst>
              <p:ext uri="{D42A27DB-BD31-4B8C-83A1-F6EECF244321}">
                <p14:modId xmlns:p14="http://schemas.microsoft.com/office/powerpoint/2010/main" val="3606825132"/>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F6174BCD-6868-4ADC-9F3E-EF5C8152DEC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803260821"/>
      </p:ext>
    </p:extLst>
  </p:cSld>
  <p:clrMapOvr>
    <a:masterClrMapping/>
  </p:clrMapOvr>
  <mc:AlternateContent xmlns:mc="http://schemas.openxmlformats.org/markup-compatibility/2006" xmlns:p14="http://schemas.microsoft.com/office/powerpoint/2010/main">
    <mc:Choice Requires="p14">
      <p:transition spd="slow" p14:dur="2000" advTm="4023"/>
    </mc:Choice>
    <mc:Fallback xmlns="">
      <p:transition spd="slow" advTm="4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lstStyle/>
              <a:p>
                <a:r>
                  <a:rPr lang="en-US" cap="none" dirty="0">
                    <a:latin typeface="Abadi" panose="020B0604020202020204" pitchFamily="34" charset="0"/>
                  </a:rPr>
                  <a:t>Assuming</a:t>
                </a:r>
                <a:r>
                  <a:rPr lang="en-US" cap="none" dirty="0"/>
                  <a:t> </a:t>
                </a:r>
              </a:p>
              <a:p>
                <a:pPr lvl="1"/>
                <a:r>
                  <a:rPr lang="en-US" altLang="zh-CN" cap="none" dirty="0">
                    <a:latin typeface="Abadi" panose="020B0604020202020204" pitchFamily="34" charset="0"/>
                  </a:rPr>
                  <a:t>There are separate domains: X and Y</a:t>
                </a:r>
                <a:endParaRPr lang="en-US" cap="none" dirty="0">
                  <a:latin typeface="Abadi" panose="020B0604020202020204" pitchFamily="34" charset="0"/>
                </a:endParaRPr>
              </a:p>
              <a:p>
                <a:pPr lvl="1"/>
                <a:r>
                  <a:rPr lang="en-US" cap="none" dirty="0">
                    <a:latin typeface="Abadi" panose="020B0604020202020204" pitchFamily="34" charset="0"/>
                  </a:rPr>
                  <a:t>Generator </a:t>
                </a:r>
                <a:r>
                  <a:rPr lang="en-US" cap="none" dirty="0" err="1">
                    <a:latin typeface="Abadi" panose="020B0604020202020204" pitchFamily="34" charset="0"/>
                  </a:rPr>
                  <a:t>G</a:t>
                </a:r>
                <a:r>
                  <a:rPr lang="en-US" cap="none" baseline="-25000" dirty="0" err="1">
                    <a:latin typeface="Abadi" panose="020B0604020202020204" pitchFamily="34" charset="0"/>
                  </a:rPr>
                  <a:t>y</a:t>
                </a:r>
                <a:r>
                  <a:rPr lang="en-US" cap="none" dirty="0">
                    <a:latin typeface="Abadi" panose="020B0604020202020204" pitchFamily="34" charset="0"/>
                  </a:rPr>
                  <a:t> is the mapping from X → Y</a:t>
                </a:r>
              </a:p>
              <a:p>
                <a:pPr lvl="1"/>
                <a:r>
                  <a:rPr lang="en-US" cap="none" dirty="0">
                    <a:latin typeface="Abadi" panose="020B0604020202020204" pitchFamily="34" charset="0"/>
                  </a:rPr>
                  <a:t>Discriminator D</a:t>
                </a:r>
                <a:r>
                  <a:rPr lang="en-US" cap="none" baseline="-25000" dirty="0">
                    <a:latin typeface="Abadi" panose="020B0604020202020204" pitchFamily="34" charset="0"/>
                  </a:rPr>
                  <a:t>y</a:t>
                </a:r>
                <a:r>
                  <a:rPr lang="en-US" cap="none" dirty="0">
                    <a:latin typeface="Abadi" panose="020B0604020202020204" pitchFamily="34" charset="0"/>
                  </a:rPr>
                  <a:t> provides logits for whether input belongs to Y</a:t>
                </a:r>
              </a:p>
              <a:p>
                <a:pPr lvl="1"/>
                <a:endParaRPr lang="en-US" cap="none" dirty="0">
                  <a:latin typeface="Abadi" panose="020B0604020202020204" pitchFamily="34" charset="0"/>
                </a:endParaRPr>
              </a:p>
              <a:p>
                <a:r>
                  <a:rPr lang="en-US" cap="none" dirty="0">
                    <a:latin typeface="Abadi" panose="020B0604020202020204" pitchFamily="34" charset="0"/>
                  </a:rPr>
                  <a:t>Then the adversarial loss is defined as:</a:t>
                </a:r>
              </a:p>
              <a:p>
                <a:pPr lvl="1"/>
                <a14:m>
                  <m:oMath xmlns:m="http://schemas.openxmlformats.org/officeDocument/2006/math">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𝐿</m:t>
                        </m:r>
                      </m:e>
                      <m:sub>
                        <m:r>
                          <a:rPr lang="en-US" b="0" i="1" cap="none" smtClean="0">
                            <a:latin typeface="Cambria Math" panose="02040503050406030204" pitchFamily="18" charset="0"/>
                          </a:rPr>
                          <m:t>𝐺𝐴𝑁</m:t>
                        </m:r>
                      </m:sub>
                    </m:sSub>
                    <m:d>
                      <m:dPr>
                        <m:ctrlPr>
                          <a:rPr lang="en-US" b="0" i="1" cap="none" smtClean="0">
                            <a:latin typeface="Cambria Math" panose="02040503050406030204" pitchFamily="18" charset="0"/>
                          </a:rPr>
                        </m:ctrlPr>
                      </m:dPr>
                      <m:e>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𝑦</m:t>
                            </m:r>
                          </m:sub>
                        </m:sSub>
                        <m:r>
                          <a:rPr lang="en-US" b="0" i="1" cap="none" smtClean="0">
                            <a:latin typeface="Cambria Math" panose="02040503050406030204" pitchFamily="18" charset="0"/>
                          </a:rPr>
                          <m:t>,</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𝐷</m:t>
                            </m:r>
                          </m:e>
                          <m:sub>
                            <m:r>
                              <a:rPr lang="en-US" b="0" i="1" cap="none" smtClean="0">
                                <a:latin typeface="Cambria Math" panose="02040503050406030204" pitchFamily="18" charset="0"/>
                              </a:rPr>
                              <m:t>𝑦</m:t>
                            </m:r>
                          </m:sub>
                        </m:sSub>
                        <m:r>
                          <a:rPr lang="en-US" b="0" i="1" cap="none" smtClean="0">
                            <a:latin typeface="Cambria Math" panose="02040503050406030204" pitchFamily="18" charset="0"/>
                          </a:rPr>
                          <m:t>, </m:t>
                        </m:r>
                        <m:r>
                          <a:rPr lang="en-US" b="0" i="1" cap="none" smtClean="0">
                            <a:latin typeface="Cambria Math" panose="02040503050406030204" pitchFamily="18" charset="0"/>
                          </a:rPr>
                          <m:t>𝑋</m:t>
                        </m:r>
                        <m:r>
                          <a:rPr lang="en-US" b="0" i="1" cap="none" smtClean="0">
                            <a:latin typeface="Cambria Math" panose="02040503050406030204" pitchFamily="18" charset="0"/>
                          </a:rPr>
                          <m:t>, </m:t>
                        </m:r>
                        <m:r>
                          <a:rPr lang="en-US" b="0" i="1" cap="none" smtClean="0">
                            <a:latin typeface="Cambria Math" panose="02040503050406030204" pitchFamily="18" charset="0"/>
                          </a:rPr>
                          <m:t>𝑌</m:t>
                        </m:r>
                      </m:e>
                    </m:d>
                    <m:r>
                      <a:rPr lang="en-US" b="0" i="1" cap="none" smtClean="0">
                        <a:latin typeface="Cambria Math" panose="02040503050406030204" pitchFamily="18" charset="0"/>
                      </a:rPr>
                      <m:t>=</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𝐸</m:t>
                        </m:r>
                      </m:e>
                      <m:sub>
                        <m:r>
                          <a:rPr lang="en-US" b="0" i="1" cap="none" smtClean="0">
                            <a:latin typeface="Cambria Math" panose="02040503050406030204" pitchFamily="18" charset="0"/>
                          </a:rPr>
                          <m:t>𝑦</m:t>
                        </m:r>
                        <m:r>
                          <a:rPr lang="en-US" b="0" i="1" cap="none" smtClean="0">
                            <a:latin typeface="Cambria Math" panose="02040503050406030204" pitchFamily="18" charset="0"/>
                          </a:rPr>
                          <m:t>~</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𝑝</m:t>
                            </m:r>
                          </m:e>
                          <m:sub>
                            <m:r>
                              <a:rPr lang="en-US" b="0" i="1" cap="none" smtClean="0">
                                <a:latin typeface="Cambria Math" panose="02040503050406030204" pitchFamily="18" charset="0"/>
                              </a:rPr>
                              <m:t>𝑑𝑎𝑡𝑎</m:t>
                            </m:r>
                          </m:sub>
                        </m:sSub>
                        <m:r>
                          <a:rPr lang="en-US" b="0" i="1" cap="none" smtClean="0">
                            <a:latin typeface="Cambria Math" panose="02040503050406030204" pitchFamily="18" charset="0"/>
                          </a:rPr>
                          <m:t>(</m:t>
                        </m:r>
                        <m:r>
                          <a:rPr lang="en-US" b="0" i="1" cap="none" smtClean="0">
                            <a:latin typeface="Cambria Math" panose="02040503050406030204" pitchFamily="18" charset="0"/>
                          </a:rPr>
                          <m:t>𝑦</m:t>
                        </m:r>
                        <m:r>
                          <a:rPr lang="en-US" b="0" i="1" cap="none" smtClean="0">
                            <a:latin typeface="Cambria Math" panose="02040503050406030204" pitchFamily="18" charset="0"/>
                          </a:rPr>
                          <m:t>)</m:t>
                        </m:r>
                      </m:sub>
                    </m:sSub>
                    <m:d>
                      <m:dPr>
                        <m:begChr m:val="["/>
                        <m:endChr m:val="]"/>
                        <m:ctrlPr>
                          <a:rPr lang="en-US" b="0" i="1" cap="none" smtClean="0">
                            <a:latin typeface="Cambria Math" panose="02040503050406030204" pitchFamily="18" charset="0"/>
                          </a:rPr>
                        </m:ctrlPr>
                      </m:dPr>
                      <m:e>
                        <m:func>
                          <m:funcPr>
                            <m:ctrlPr>
                              <a:rPr lang="en-US" b="0" i="1" cap="none" smtClean="0">
                                <a:latin typeface="Cambria Math" panose="02040503050406030204" pitchFamily="18" charset="0"/>
                              </a:rPr>
                            </m:ctrlPr>
                          </m:funcPr>
                          <m:fName>
                            <m:r>
                              <m:rPr>
                                <m:sty m:val="p"/>
                              </m:rPr>
                              <a:rPr lang="en-US" b="0" i="0" cap="none" smtClean="0">
                                <a:latin typeface="Cambria Math" panose="02040503050406030204" pitchFamily="18" charset="0"/>
                              </a:rPr>
                              <m:t>log</m:t>
                            </m:r>
                          </m:fName>
                          <m:e>
                            <m:d>
                              <m:dPr>
                                <m:ctrlPr>
                                  <a:rPr lang="en-US" b="0" i="1" cap="none" smtClean="0">
                                    <a:latin typeface="Cambria Math" panose="02040503050406030204" pitchFamily="18" charset="0"/>
                                  </a:rPr>
                                </m:ctrlPr>
                              </m:dPr>
                              <m:e>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𝐷</m:t>
                                    </m:r>
                                  </m:e>
                                  <m:sub>
                                    <m:r>
                                      <a:rPr lang="en-US" b="0" i="1" cap="none" smtClean="0">
                                        <a:latin typeface="Cambria Math" panose="02040503050406030204" pitchFamily="18" charset="0"/>
                                      </a:rPr>
                                      <m:t>𝑦</m:t>
                                    </m:r>
                                  </m:sub>
                                </m:sSub>
                                <m:d>
                                  <m:dPr>
                                    <m:ctrlPr>
                                      <a:rPr lang="en-US" b="0" i="1" cap="none" smtClean="0">
                                        <a:latin typeface="Cambria Math" panose="02040503050406030204" pitchFamily="18" charset="0"/>
                                      </a:rPr>
                                    </m:ctrlPr>
                                  </m:dPr>
                                  <m:e>
                                    <m:r>
                                      <a:rPr lang="en-US" b="0" i="1" cap="none" smtClean="0">
                                        <a:latin typeface="Cambria Math" panose="02040503050406030204" pitchFamily="18" charset="0"/>
                                      </a:rPr>
                                      <m:t>𝑌</m:t>
                                    </m:r>
                                  </m:e>
                                </m:d>
                              </m:e>
                            </m:d>
                          </m:e>
                        </m:func>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b="0" i="1" cap="none" smtClean="0">
                            <a:latin typeface="Cambria Math" panose="02040503050406030204" pitchFamily="18" charset="0"/>
                          </a:rPr>
                          <m:t>𝑥</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b="0" i="1" cap="none" smtClean="0">
                            <a:latin typeface="Cambria Math" panose="02040503050406030204" pitchFamily="18" charset="0"/>
                          </a:rPr>
                          <m:t>𝑥</m:t>
                        </m:r>
                        <m:r>
                          <a:rPr lang="en-US" i="1" cap="none">
                            <a:latin typeface="Cambria Math" panose="02040503050406030204" pitchFamily="18" charset="0"/>
                          </a:rPr>
                          <m:t>)</m:t>
                        </m:r>
                      </m:sub>
                    </m:sSub>
                    <m:d>
                      <m:dPr>
                        <m:begChr m:val="["/>
                        <m:endChr m:val="]"/>
                        <m:ctrlPr>
                          <a:rPr lang="en-US" i="1" cap="none">
                            <a:latin typeface="Cambria Math" panose="02040503050406030204" pitchFamily="18" charset="0"/>
                          </a:rPr>
                        </m:ctrlPr>
                      </m:dPr>
                      <m:e>
                        <m:func>
                          <m:funcPr>
                            <m:ctrlPr>
                              <a:rPr lang="en-US" i="1" cap="none">
                                <a:latin typeface="Cambria Math" panose="02040503050406030204" pitchFamily="18" charset="0"/>
                              </a:rPr>
                            </m:ctrlPr>
                          </m:funcPr>
                          <m:fName>
                            <m:r>
                              <m:rPr>
                                <m:sty m:val="p"/>
                              </m:rPr>
                              <a:rPr lang="en-US" cap="none">
                                <a:latin typeface="Cambria Math" panose="02040503050406030204" pitchFamily="18" charset="0"/>
                              </a:rPr>
                              <m:t>log</m:t>
                            </m:r>
                          </m:fName>
                          <m:e>
                            <m:d>
                              <m:dPr>
                                <m:ctrlPr>
                                  <a:rPr lang="en-US" i="1" cap="none">
                                    <a:latin typeface="Cambria Math" panose="02040503050406030204" pitchFamily="18" charset="0"/>
                                  </a:rPr>
                                </m:ctrlPr>
                              </m:dPr>
                              <m:e>
                                <m:r>
                                  <a:rPr lang="en-US" b="0" i="1" cap="none" smtClean="0">
                                    <a:latin typeface="Cambria Math" panose="02040503050406030204" pitchFamily="18" charset="0"/>
                                  </a:rPr>
                                  <m:t>1−</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𝐷</m:t>
                                    </m:r>
                                  </m:e>
                                  <m:sub>
                                    <m:r>
                                      <a:rPr lang="en-US" b="0" i="1" cap="none" smtClean="0">
                                        <a:latin typeface="Cambria Math" panose="02040503050406030204" pitchFamily="18" charset="0"/>
                                      </a:rPr>
                                      <m:t>𝑦</m:t>
                                    </m:r>
                                  </m:sub>
                                </m:sSub>
                                <m:d>
                                  <m:dPr>
                                    <m:ctrlPr>
                                      <a:rPr lang="en-US" i="1" cap="none">
                                        <a:latin typeface="Cambria Math" panose="02040503050406030204" pitchFamily="18" charset="0"/>
                                      </a:rPr>
                                    </m:ctrlPr>
                                  </m:dPr>
                                  <m:e>
                                    <m:sSub>
                                      <m:sSubPr>
                                        <m:ctrlPr>
                                          <a:rPr lang="en-US"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𝑦</m:t>
                                        </m:r>
                                      </m:sub>
                                    </m:sSub>
                                    <m:r>
                                      <a:rPr lang="en-US" b="0" i="1" cap="none" smtClean="0">
                                        <a:latin typeface="Cambria Math" panose="02040503050406030204" pitchFamily="18" charset="0"/>
                                      </a:rPr>
                                      <m:t>(</m:t>
                                    </m:r>
                                    <m:r>
                                      <a:rPr lang="en-US" b="0" i="1" cap="none" smtClean="0">
                                        <a:latin typeface="Cambria Math" panose="02040503050406030204" pitchFamily="18" charset="0"/>
                                      </a:rPr>
                                      <m:t>𝑋</m:t>
                                    </m:r>
                                  </m:e>
                                </m:d>
                              </m:e>
                            </m:d>
                          </m:e>
                        </m:func>
                      </m:e>
                    </m:d>
                  </m:oMath>
                </a14:m>
                <a:endParaRPr lang="en-US" cap="none" dirty="0">
                  <a:latin typeface="Abadi" panose="020B0604020202020204" pitchFamily="34" charset="0"/>
                </a:endParaRPr>
              </a:p>
              <a:p>
                <a:pPr lvl="1"/>
                <a:endParaRPr lang="en-US" cap="none" dirty="0">
                  <a:latin typeface="Abadi" panose="020B0604020202020204" pitchFamily="34" charset="0"/>
                </a:endParaRPr>
              </a:p>
              <a:p>
                <a:r>
                  <a:rPr lang="en-US" cap="none" dirty="0">
                    <a:latin typeface="Abadi" panose="020B0604020202020204" pitchFamily="34" charset="0"/>
                  </a:rPr>
                  <a:t>Similarly, for mapping in the other direction, we have:</a:t>
                </a:r>
              </a:p>
              <a:p>
                <a:pPr lvl="1"/>
                <a14:m>
                  <m:oMath xmlns:m="http://schemas.openxmlformats.org/officeDocument/2006/math">
                    <m:sSub>
                      <m:sSubPr>
                        <m:ctrlPr>
                          <a:rPr lang="en-US" i="1" cap="none">
                            <a:latin typeface="Cambria Math" panose="02040503050406030204" pitchFamily="18" charset="0"/>
                          </a:rPr>
                        </m:ctrlPr>
                      </m:sSubPr>
                      <m:e>
                        <m:r>
                          <a:rPr lang="en-US" i="1" cap="none">
                            <a:latin typeface="Cambria Math" panose="02040503050406030204" pitchFamily="18" charset="0"/>
                          </a:rPr>
                          <m:t>𝐿</m:t>
                        </m:r>
                      </m:e>
                      <m:sub>
                        <m:r>
                          <a:rPr lang="en-US" i="1" cap="none">
                            <a:latin typeface="Cambria Math" panose="02040503050406030204" pitchFamily="18" charset="0"/>
                          </a:rPr>
                          <m:t>𝐺𝐴𝑁</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𝑥</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𝐷</m:t>
                            </m:r>
                          </m:e>
                          <m:sub>
                            <m:r>
                              <a:rPr lang="en-US" b="0" i="1" cap="none" smtClean="0">
                                <a:latin typeface="Cambria Math" panose="02040503050406030204" pitchFamily="18" charset="0"/>
                              </a:rPr>
                              <m:t>𝑥</m:t>
                            </m:r>
                          </m:sub>
                        </m:sSub>
                        <m:r>
                          <a:rPr lang="en-US" i="1" cap="none">
                            <a:latin typeface="Cambria Math" panose="02040503050406030204" pitchFamily="18" charset="0"/>
                          </a:rPr>
                          <m:t>, </m:t>
                        </m:r>
                        <m:r>
                          <a:rPr lang="en-US" b="0" i="1" cap="none" smtClean="0">
                            <a:latin typeface="Cambria Math" panose="02040503050406030204" pitchFamily="18" charset="0"/>
                          </a:rPr>
                          <m:t>𝑌</m:t>
                        </m:r>
                        <m:r>
                          <a:rPr lang="en-US" i="1" cap="none">
                            <a:latin typeface="Cambria Math" panose="02040503050406030204" pitchFamily="18" charset="0"/>
                          </a:rPr>
                          <m:t>, </m:t>
                        </m:r>
                        <m:r>
                          <a:rPr lang="en-US" b="0" i="1" cap="none" smtClean="0">
                            <a:latin typeface="Cambria Math" panose="02040503050406030204" pitchFamily="18" charset="0"/>
                          </a:rPr>
                          <m:t>𝑋</m:t>
                        </m:r>
                      </m:e>
                    </m:d>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𝑦</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b="0" i="1" cap="none" smtClean="0">
                            <a:latin typeface="Cambria Math" panose="02040503050406030204" pitchFamily="18" charset="0"/>
                          </a:rPr>
                          <m:t>𝑥</m:t>
                        </m:r>
                        <m:r>
                          <a:rPr lang="en-US" i="1" cap="none">
                            <a:latin typeface="Cambria Math" panose="02040503050406030204" pitchFamily="18" charset="0"/>
                          </a:rPr>
                          <m:t>)</m:t>
                        </m:r>
                      </m:sub>
                    </m:sSub>
                    <m:d>
                      <m:dPr>
                        <m:begChr m:val="["/>
                        <m:endChr m:val="]"/>
                        <m:ctrlPr>
                          <a:rPr lang="en-US" i="1" cap="none">
                            <a:latin typeface="Cambria Math" panose="02040503050406030204" pitchFamily="18" charset="0"/>
                          </a:rPr>
                        </m:ctrlPr>
                      </m:dPr>
                      <m:e>
                        <m:func>
                          <m:funcPr>
                            <m:ctrlPr>
                              <a:rPr lang="en-US" i="1" cap="none">
                                <a:latin typeface="Cambria Math" panose="02040503050406030204" pitchFamily="18" charset="0"/>
                              </a:rPr>
                            </m:ctrlPr>
                          </m:funcPr>
                          <m:fName>
                            <m:r>
                              <m:rPr>
                                <m:sty m:val="p"/>
                              </m:rPr>
                              <a:rPr lang="en-US" cap="none">
                                <a:latin typeface="Cambria Math" panose="02040503050406030204" pitchFamily="18" charset="0"/>
                              </a:rPr>
                              <m:t>log</m:t>
                            </m:r>
                          </m:fName>
                          <m:e>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𝐷</m:t>
                                    </m:r>
                                  </m:e>
                                  <m:sub>
                                    <m:r>
                                      <a:rPr lang="en-US" b="0" i="1" cap="none" smtClean="0">
                                        <a:latin typeface="Cambria Math" panose="02040503050406030204" pitchFamily="18" charset="0"/>
                                      </a:rPr>
                                      <m:t>𝑥</m:t>
                                    </m:r>
                                  </m:sub>
                                </m:sSub>
                                <m:d>
                                  <m:dPr>
                                    <m:ctrlPr>
                                      <a:rPr lang="en-US" i="1" cap="none">
                                        <a:latin typeface="Cambria Math" panose="02040503050406030204" pitchFamily="18" charset="0"/>
                                      </a:rPr>
                                    </m:ctrlPr>
                                  </m:dPr>
                                  <m:e>
                                    <m:r>
                                      <a:rPr lang="en-US" b="0" i="1" cap="none" smtClean="0">
                                        <a:latin typeface="Cambria Math" panose="02040503050406030204" pitchFamily="18" charset="0"/>
                                      </a:rPr>
                                      <m:t>𝑋</m:t>
                                    </m:r>
                                  </m:e>
                                </m:d>
                              </m:e>
                            </m:d>
                          </m:e>
                        </m:func>
                      </m:e>
                    </m:d>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𝑥</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b="0" i="1" cap="none" smtClean="0">
                            <a:latin typeface="Cambria Math" panose="02040503050406030204" pitchFamily="18" charset="0"/>
                          </a:rPr>
                          <m:t>𝑦</m:t>
                        </m:r>
                        <m:r>
                          <a:rPr lang="en-US" i="1" cap="none">
                            <a:latin typeface="Cambria Math" panose="02040503050406030204" pitchFamily="18" charset="0"/>
                          </a:rPr>
                          <m:t>)</m:t>
                        </m:r>
                      </m:sub>
                    </m:sSub>
                    <m:d>
                      <m:dPr>
                        <m:begChr m:val="["/>
                        <m:endChr m:val="]"/>
                        <m:ctrlPr>
                          <a:rPr lang="en-US" i="1" cap="none">
                            <a:latin typeface="Cambria Math" panose="02040503050406030204" pitchFamily="18" charset="0"/>
                          </a:rPr>
                        </m:ctrlPr>
                      </m:dPr>
                      <m:e>
                        <m:func>
                          <m:funcPr>
                            <m:ctrlPr>
                              <a:rPr lang="en-US" i="1" cap="none">
                                <a:latin typeface="Cambria Math" panose="02040503050406030204" pitchFamily="18" charset="0"/>
                              </a:rPr>
                            </m:ctrlPr>
                          </m:funcPr>
                          <m:fName>
                            <m:r>
                              <m:rPr>
                                <m:sty m:val="p"/>
                              </m:rPr>
                              <a:rPr lang="en-US" cap="none">
                                <a:latin typeface="Cambria Math" panose="02040503050406030204" pitchFamily="18" charset="0"/>
                              </a:rPr>
                              <m:t>log</m:t>
                            </m:r>
                          </m:fName>
                          <m:e>
                            <m:d>
                              <m:dPr>
                                <m:ctrlPr>
                                  <a:rPr lang="en-US" i="1" cap="none">
                                    <a:latin typeface="Cambria Math" panose="02040503050406030204" pitchFamily="18" charset="0"/>
                                  </a:rPr>
                                </m:ctrlPr>
                              </m:dPr>
                              <m:e>
                                <m:r>
                                  <a:rPr lang="en-US" i="1" cap="none">
                                    <a:latin typeface="Cambria Math" panose="02040503050406030204" pitchFamily="18" charset="0"/>
                                  </a:rPr>
                                  <m:t>1−</m:t>
                                </m:r>
                                <m:sSub>
                                  <m:sSubPr>
                                    <m:ctrlPr>
                                      <a:rPr lang="en-US" i="1" cap="none">
                                        <a:latin typeface="Cambria Math" panose="02040503050406030204" pitchFamily="18" charset="0"/>
                                      </a:rPr>
                                    </m:ctrlPr>
                                  </m:sSubPr>
                                  <m:e>
                                    <m:r>
                                      <a:rPr lang="en-US" i="1" cap="none">
                                        <a:latin typeface="Cambria Math" panose="02040503050406030204" pitchFamily="18" charset="0"/>
                                      </a:rPr>
                                      <m:t>𝐷</m:t>
                                    </m:r>
                                  </m:e>
                                  <m:sub>
                                    <m:r>
                                      <a:rPr lang="en-US" b="0" i="1" cap="none" smtClean="0">
                                        <a:latin typeface="Cambria Math" panose="02040503050406030204" pitchFamily="18" charset="0"/>
                                      </a:rPr>
                                      <m:t>𝑥</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𝑥</m:t>
                                        </m:r>
                                      </m:sub>
                                    </m:sSub>
                                    <m:r>
                                      <a:rPr lang="en-US" i="1" cap="none">
                                        <a:latin typeface="Cambria Math" panose="02040503050406030204" pitchFamily="18" charset="0"/>
                                      </a:rPr>
                                      <m:t>(</m:t>
                                    </m:r>
                                    <m:r>
                                      <a:rPr lang="en-US" b="0" i="1" cap="none" smtClean="0">
                                        <a:latin typeface="Cambria Math" panose="02040503050406030204" pitchFamily="18" charset="0"/>
                                      </a:rPr>
                                      <m:t>𝑌</m:t>
                                    </m:r>
                                  </m:e>
                                </m:d>
                              </m:e>
                            </m:d>
                          </m:e>
                        </m:func>
                      </m:e>
                    </m:d>
                  </m:oMath>
                </a14:m>
                <a:endParaRPr lang="en-US" cap="none" dirty="0">
                  <a:latin typeface="Abadi" panose="020B0604020202020204" pitchFamily="34" charset="0"/>
                </a:endParaRPr>
              </a:p>
              <a:p>
                <a:endParaRPr lang="en-US" cap="none" dirty="0"/>
              </a:p>
            </p:txBody>
          </p:sp>
        </mc:Choice>
        <mc:Fallback xmlns="">
          <p:sp>
            <p:nvSpPr>
              <p:cNvPr id="3" name="Content Placeholder 2">
                <a:extLst>
                  <a:ext uri="{FF2B5EF4-FFF2-40B4-BE49-F238E27FC236}">
                    <a16:creationId xmlns:a16="http://schemas.microsoft.com/office/drawing/2014/main" id="{5041B6B2-8DFE-4BB7-98A1-412C333A88F9}"/>
                  </a:ext>
                </a:extLst>
              </p:cNvPr>
              <p:cNvSpPr>
                <a:spLocks noGrp="1" noRot="1" noChangeAspect="1" noMove="1" noResize="1" noEditPoints="1" noAdjustHandles="1" noChangeArrowheads="1" noChangeShapeType="1" noTextEdit="1"/>
              </p:cNvSpPr>
              <p:nvPr>
                <p:ph sz="quarter" idx="13"/>
              </p:nvPr>
            </p:nvSpPr>
            <p:spPr>
              <a:xfrm>
                <a:off x="573314" y="1059543"/>
                <a:ext cx="10704286" cy="4731657"/>
              </a:xfrm>
              <a:blipFill>
                <a:blip r:embed="rId4"/>
                <a:stretch>
                  <a:fillRect l="-51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Adversarial loss</a:t>
            </a:r>
          </a:p>
        </p:txBody>
      </p:sp>
      <p:pic>
        <p:nvPicPr>
          <p:cNvPr id="4" name="Audio 3">
            <a:hlinkClick r:id="" action="ppaction://media"/>
            <a:extLst>
              <a:ext uri="{FF2B5EF4-FFF2-40B4-BE49-F238E27FC236}">
                <a16:creationId xmlns:a16="http://schemas.microsoft.com/office/drawing/2014/main" id="{1F920F95-1B2E-401E-B5D7-E498716563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405456844"/>
      </p:ext>
    </p:extLst>
  </p:cSld>
  <p:clrMapOvr>
    <a:masterClrMapping/>
  </p:clrMapOvr>
  <mc:AlternateContent xmlns:mc="http://schemas.openxmlformats.org/markup-compatibility/2006" xmlns:p14="http://schemas.microsoft.com/office/powerpoint/2010/main">
    <mc:Choice Requires="p14">
      <p:transition spd="slow" p14:dur="2000" advTm="8075"/>
    </mc:Choice>
    <mc:Fallback xmlns="">
      <p:transition spd="slow" advTm="8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B82D-25D7-495B-9548-AAE443DA2AE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CB5BE6E-D010-4B56-AF0B-4DA8D76E1560}"/>
              </a:ext>
            </a:extLst>
          </p:cNvPr>
          <p:cNvSpPr>
            <a:spLocks noGrp="1"/>
          </p:cNvSpPr>
          <p:nvPr>
            <p:ph sz="quarter" idx="13"/>
          </p:nvPr>
        </p:nvSpPr>
        <p:spPr>
          <a:xfrm>
            <a:off x="913774" y="2367092"/>
            <a:ext cx="10363826" cy="3924851"/>
          </a:xfrm>
        </p:spPr>
        <p:txBody>
          <a:bodyPr>
            <a:normAutofit fontScale="85000" lnSpcReduction="20000"/>
          </a:bodyPr>
          <a:lstStyle/>
          <a:p>
            <a:r>
              <a:rPr lang="en-US" dirty="0"/>
              <a:t>Introduction to cycle gan</a:t>
            </a:r>
          </a:p>
          <a:p>
            <a:r>
              <a:rPr lang="en-US" dirty="0"/>
              <a:t>Project Goal</a:t>
            </a:r>
          </a:p>
          <a:p>
            <a:r>
              <a:rPr lang="en-US" dirty="0"/>
              <a:t>Dataset</a:t>
            </a:r>
          </a:p>
          <a:p>
            <a:r>
              <a:rPr lang="en-US" dirty="0"/>
              <a:t>Network architecture</a:t>
            </a:r>
          </a:p>
          <a:p>
            <a:r>
              <a:rPr lang="en-US" dirty="0"/>
              <a:t>Loss Function</a:t>
            </a:r>
          </a:p>
          <a:p>
            <a:r>
              <a:rPr lang="en-US" dirty="0"/>
              <a:t>Optimizer</a:t>
            </a:r>
          </a:p>
          <a:p>
            <a:r>
              <a:rPr lang="en-US" dirty="0"/>
              <a:t>Evaluation Metrics</a:t>
            </a:r>
          </a:p>
          <a:p>
            <a:r>
              <a:rPr lang="en-US" dirty="0"/>
              <a:t>Training process</a:t>
            </a:r>
          </a:p>
          <a:p>
            <a:r>
              <a:rPr lang="en-US" dirty="0"/>
              <a:t>Results</a:t>
            </a:r>
          </a:p>
          <a:p>
            <a:r>
              <a:rPr lang="en-US" dirty="0"/>
              <a:t>Reference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2252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66280" y="1059543"/>
                <a:ext cx="10704286" cy="4731657"/>
              </a:xfrm>
            </p:spPr>
            <p:txBody>
              <a:bodyPr>
                <a:normAutofit/>
              </a:bodyPr>
              <a:lstStyle/>
              <a:p>
                <a:r>
                  <a:rPr lang="en-US" altLang="zh-CN" cap="none" dirty="0"/>
                  <a:t>Will adversarial loss be good enough for unsupervised </a:t>
                </a:r>
                <a:r>
                  <a:rPr lang="en-US" altLang="zh-CN" cap="none" dirty="0" err="1"/>
                  <a:t>CycleGAN</a:t>
                </a:r>
                <a:r>
                  <a:rPr lang="en-US" altLang="zh-CN" cap="none" dirty="0"/>
                  <a:t> training?</a:t>
                </a:r>
              </a:p>
              <a:p>
                <a:pPr lvl="1"/>
                <a:r>
                  <a:rPr lang="en-US" cap="none" dirty="0"/>
                  <a:t>No! </a:t>
                </a:r>
              </a:p>
              <a:p>
                <a:pPr lvl="1"/>
                <a:r>
                  <a:rPr lang="en-US" cap="none" dirty="0"/>
                  <a:t>If the generator is only trained to translate an image to a target domain, it can just produce a random image in the target and irrelevant to the original input.</a:t>
                </a:r>
              </a:p>
              <a:p>
                <a:pPr lvl="1"/>
                <a:endParaRPr lang="en-US" cap="none" dirty="0"/>
              </a:p>
              <a:p>
                <a:r>
                  <a:rPr lang="en-US" cap="none" dirty="0"/>
                  <a:t>How to enforce the generator to produce a translated image which is relevant to input?</a:t>
                </a:r>
              </a:p>
              <a:p>
                <a:pPr lvl="1"/>
                <a:r>
                  <a:rPr lang="en-US" cap="none" dirty="0"/>
                  <a:t>Cycle consistency loss!</a:t>
                </a:r>
              </a:p>
              <a:p>
                <a:pPr lvl="1"/>
                <a:endParaRPr lang="en-US" cap="none" dirty="0"/>
              </a:p>
              <a:p>
                <a:r>
                  <a:rPr lang="en-US" cap="none" dirty="0"/>
                  <a:t>Definition:</a:t>
                </a:r>
              </a:p>
              <a:p>
                <a:pPr lvl="1"/>
                <a14:m>
                  <m:oMath xmlns:m="http://schemas.openxmlformats.org/officeDocument/2006/math">
                    <m:sSub>
                      <m:sSubPr>
                        <m:ctrlPr>
                          <a:rPr lang="en-US" i="1" cap="none">
                            <a:latin typeface="Cambria Math" panose="02040503050406030204" pitchFamily="18" charset="0"/>
                          </a:rPr>
                        </m:ctrlPr>
                      </m:sSubPr>
                      <m:e>
                        <m:r>
                          <a:rPr lang="en-US" i="1" cap="none">
                            <a:latin typeface="Cambria Math" panose="02040503050406030204" pitchFamily="18" charset="0"/>
                          </a:rPr>
                          <m:t>𝐿</m:t>
                        </m:r>
                      </m:e>
                      <m:sub>
                        <m:r>
                          <a:rPr lang="en-US" b="0" i="1" cap="none" smtClean="0">
                            <a:latin typeface="Cambria Math" panose="02040503050406030204" pitchFamily="18" charset="0"/>
                          </a:rPr>
                          <m:t>𝑐𝑦𝑐𝑙𝑒</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𝑦</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𝑥</m:t>
                            </m:r>
                          </m:sub>
                        </m:sSub>
                      </m:e>
                    </m:d>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𝑥</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i="1" cap="none">
                            <a:latin typeface="Cambria Math" panose="02040503050406030204" pitchFamily="18" charset="0"/>
                          </a:rPr>
                          <m:t>𝑥</m:t>
                        </m:r>
                        <m:r>
                          <a:rPr lang="en-US" i="1" cap="none">
                            <a:latin typeface="Cambria Math" panose="02040503050406030204" pitchFamily="18" charset="0"/>
                          </a:rPr>
                          <m:t>)</m:t>
                        </m:r>
                      </m:sub>
                    </m:sSub>
                    <m:d>
                      <m:dPr>
                        <m:begChr m:val="["/>
                        <m:endChr m:val="]"/>
                        <m:ctrlPr>
                          <a:rPr lang="en-US" i="1" cap="none" smtClean="0">
                            <a:latin typeface="Cambria Math" panose="02040503050406030204" pitchFamily="18" charset="0"/>
                          </a:rPr>
                        </m:ctrlPr>
                      </m:dPr>
                      <m:e>
                        <m:sSub>
                          <m:sSubPr>
                            <m:ctrlPr>
                              <a:rPr lang="en-US" i="1" cap="none">
                                <a:latin typeface="Cambria Math" panose="02040503050406030204" pitchFamily="18" charset="0"/>
                              </a:rPr>
                            </m:ctrlPr>
                          </m:sSubPr>
                          <m:e>
                            <m:d>
                              <m:dPr>
                                <m:begChr m:val="‖"/>
                                <m:endChr m:val="‖"/>
                                <m:ctrlPr>
                                  <a:rPr lang="en-US" i="1" cap="none">
                                    <a:latin typeface="Cambria Math" panose="02040503050406030204" pitchFamily="18" charset="0"/>
                                  </a:rPr>
                                </m:ctrlPr>
                              </m:dPr>
                              <m:e>
                                <m:sSub>
                                  <m:sSubPr>
                                    <m:ctrlPr>
                                      <a:rPr lang="en-US"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𝑥</m:t>
                                    </m:r>
                                  </m:sub>
                                </m:sSub>
                                <m:d>
                                  <m:dPr>
                                    <m:ctrlPr>
                                      <a:rPr lang="en-US" b="0" i="1" cap="none" smtClean="0">
                                        <a:latin typeface="Cambria Math" panose="02040503050406030204" pitchFamily="18" charset="0"/>
                                      </a:rPr>
                                    </m:ctrlPr>
                                  </m:dPr>
                                  <m:e>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𝑦</m:t>
                                        </m:r>
                                      </m:sub>
                                    </m:sSub>
                                    <m:r>
                                      <a:rPr lang="en-US" b="0" i="1" cap="none" smtClean="0">
                                        <a:latin typeface="Cambria Math" panose="02040503050406030204" pitchFamily="18" charset="0"/>
                                      </a:rPr>
                                      <m:t>(</m:t>
                                    </m:r>
                                    <m:r>
                                      <a:rPr lang="en-US" b="0" i="1" cap="none" smtClean="0">
                                        <a:latin typeface="Cambria Math" panose="02040503050406030204" pitchFamily="18" charset="0"/>
                                      </a:rPr>
                                      <m:t>𝑋</m:t>
                                    </m:r>
                                    <m:r>
                                      <a:rPr lang="en-US" b="0" i="1" cap="none" smtClean="0">
                                        <a:latin typeface="Cambria Math" panose="02040503050406030204" pitchFamily="18" charset="0"/>
                                      </a:rPr>
                                      <m:t>)</m:t>
                                    </m:r>
                                  </m:e>
                                </m:d>
                                <m:r>
                                  <a:rPr lang="en-US" b="0" i="1" cap="none" smtClean="0">
                                    <a:latin typeface="Cambria Math" panose="02040503050406030204" pitchFamily="18" charset="0"/>
                                  </a:rPr>
                                  <m:t>−</m:t>
                                </m:r>
                                <m:r>
                                  <a:rPr lang="en-US" b="0" i="1" cap="none" smtClean="0">
                                    <a:latin typeface="Cambria Math" panose="02040503050406030204" pitchFamily="18" charset="0"/>
                                  </a:rPr>
                                  <m:t>𝑋</m:t>
                                </m:r>
                              </m:e>
                            </m:d>
                          </m:e>
                          <m:sub>
                            <m:r>
                              <a:rPr lang="en-US" i="1" cap="none">
                                <a:latin typeface="Cambria Math" panose="02040503050406030204" pitchFamily="18" charset="0"/>
                              </a:rPr>
                              <m:t>1</m:t>
                            </m:r>
                          </m:sub>
                        </m:sSub>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𝑦</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i="1" cap="none">
                            <a:latin typeface="Cambria Math" panose="02040503050406030204" pitchFamily="18" charset="0"/>
                          </a:rPr>
                          <m:t>𝑦</m:t>
                        </m:r>
                        <m:r>
                          <a:rPr lang="en-US" i="1" cap="none">
                            <a:latin typeface="Cambria Math" panose="02040503050406030204" pitchFamily="18" charset="0"/>
                          </a:rPr>
                          <m:t>)</m:t>
                        </m:r>
                      </m:sub>
                    </m:sSub>
                    <m:d>
                      <m:dPr>
                        <m:begChr m:val="["/>
                        <m:endChr m:val="]"/>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d>
                              <m:dPr>
                                <m:begChr m:val="‖"/>
                                <m:endChr m:val="‖"/>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𝑦</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𝑥</m:t>
                                        </m:r>
                                      </m:sub>
                                    </m:sSub>
                                    <m:r>
                                      <a:rPr lang="en-US" i="1" cap="none">
                                        <a:latin typeface="Cambria Math" panose="02040503050406030204" pitchFamily="18" charset="0"/>
                                      </a:rPr>
                                      <m:t>(</m:t>
                                    </m:r>
                                    <m:r>
                                      <a:rPr lang="en-US" b="0" i="1" cap="none" smtClean="0">
                                        <a:latin typeface="Cambria Math" panose="02040503050406030204" pitchFamily="18" charset="0"/>
                                      </a:rPr>
                                      <m:t>𝑌</m:t>
                                    </m:r>
                                    <m:r>
                                      <a:rPr lang="en-US" i="1" cap="none">
                                        <a:latin typeface="Cambria Math" panose="02040503050406030204" pitchFamily="18" charset="0"/>
                                      </a:rPr>
                                      <m:t>)</m:t>
                                    </m:r>
                                  </m:e>
                                </m:d>
                                <m:r>
                                  <a:rPr lang="en-US" i="1" cap="none">
                                    <a:latin typeface="Cambria Math" panose="02040503050406030204" pitchFamily="18" charset="0"/>
                                  </a:rPr>
                                  <m:t>−</m:t>
                                </m:r>
                                <m:r>
                                  <a:rPr lang="en-US" b="0" i="1" cap="none" smtClean="0">
                                    <a:latin typeface="Cambria Math" panose="02040503050406030204" pitchFamily="18" charset="0"/>
                                  </a:rPr>
                                  <m:t>𝑌</m:t>
                                </m:r>
                              </m:e>
                            </m:d>
                          </m:e>
                          <m:sub>
                            <m:r>
                              <a:rPr lang="en-US" i="1" cap="none">
                                <a:latin typeface="Cambria Math" panose="02040503050406030204" pitchFamily="18" charset="0"/>
                              </a:rPr>
                              <m:t>1</m:t>
                            </m:r>
                          </m:sub>
                        </m:sSub>
                      </m:e>
                    </m:d>
                  </m:oMath>
                </a14:m>
                <a:endParaRPr lang="en-US" cap="none" dirty="0"/>
              </a:p>
            </p:txBody>
          </p:sp>
        </mc:Choice>
        <mc:Fallback xmlns="">
          <p:sp>
            <p:nvSpPr>
              <p:cNvPr id="3" name="Content Placeholder 2">
                <a:extLst>
                  <a:ext uri="{FF2B5EF4-FFF2-40B4-BE49-F238E27FC236}">
                    <a16:creationId xmlns:a16="http://schemas.microsoft.com/office/drawing/2014/main" id="{5041B6B2-8DFE-4BB7-98A1-412C333A88F9}"/>
                  </a:ext>
                </a:extLst>
              </p:cNvPr>
              <p:cNvSpPr>
                <a:spLocks noGrp="1" noRot="1" noChangeAspect="1" noMove="1" noResize="1" noEditPoints="1" noAdjustHandles="1" noChangeArrowheads="1" noChangeShapeType="1" noTextEdit="1"/>
              </p:cNvSpPr>
              <p:nvPr>
                <p:ph sz="quarter" idx="13"/>
              </p:nvPr>
            </p:nvSpPr>
            <p:spPr>
              <a:xfrm>
                <a:off x="566280" y="1059543"/>
                <a:ext cx="10704286" cy="4731657"/>
              </a:xfrm>
              <a:blipFill>
                <a:blip r:embed="rId5"/>
                <a:stretch>
                  <a:fillRect l="-51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Cycle Consistency Loss</a:t>
            </a:r>
          </a:p>
        </p:txBody>
      </p:sp>
      <p:pic>
        <p:nvPicPr>
          <p:cNvPr id="4" name="Audio 3">
            <a:hlinkClick r:id="" action="ppaction://media"/>
            <a:extLst>
              <a:ext uri="{FF2B5EF4-FFF2-40B4-BE49-F238E27FC236}">
                <a16:creationId xmlns:a16="http://schemas.microsoft.com/office/drawing/2014/main" id="{BA38EB88-5E63-4EE5-BEF3-591A165F7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299244102"/>
      </p:ext>
    </p:extLst>
  </p:cSld>
  <p:clrMapOvr>
    <a:masterClrMapping/>
  </p:clrMapOvr>
  <mc:AlternateContent xmlns:mc="http://schemas.openxmlformats.org/markup-compatibility/2006" xmlns:p14="http://schemas.microsoft.com/office/powerpoint/2010/main">
    <mc:Choice Requires="p14">
      <p:transition spd="slow" p14:dur="2000" advTm="4033"/>
    </mc:Choice>
    <mc:Fallback xmlns="">
      <p:transition spd="slow" advTm="4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6B52F2E-1E2A-4D61-841C-C5A23FEF5F17}"/>
                  </a:ext>
                </a:extLst>
              </p:cNvPr>
              <p:cNvSpPr>
                <a:spLocks noGrp="1"/>
              </p:cNvSpPr>
              <p:nvPr>
                <p:ph sz="quarter" idx="13"/>
              </p:nvPr>
            </p:nvSpPr>
            <p:spPr>
              <a:xfrm>
                <a:off x="566280" y="1059543"/>
                <a:ext cx="10704286" cy="4731657"/>
              </a:xfrm>
            </p:spPr>
            <p:txBody>
              <a:bodyPr>
                <a:normAutofit/>
              </a:bodyPr>
              <a:lstStyle/>
              <a:p>
                <a:r>
                  <a:rPr lang="en-US" cap="none" dirty="0"/>
                  <a:t>Identity loss says that, if you fed image Y to generator G, it should yield the real image Y or something close to image Y.</a:t>
                </a:r>
              </a:p>
              <a:p>
                <a:pPr lvl="1"/>
                <a:endParaRPr lang="en-US" cap="none" dirty="0"/>
              </a:p>
              <a:p>
                <a:r>
                  <a:rPr lang="en-US" cap="none" dirty="0"/>
                  <a:t>Definition:</a:t>
                </a:r>
              </a:p>
              <a:p>
                <a:pPr lvl="1"/>
                <a14:m>
                  <m:oMath xmlns:m="http://schemas.openxmlformats.org/officeDocument/2006/math">
                    <m:sSub>
                      <m:sSubPr>
                        <m:ctrlPr>
                          <a:rPr lang="en-US" i="1" cap="none">
                            <a:latin typeface="Cambria Math" panose="02040503050406030204" pitchFamily="18" charset="0"/>
                          </a:rPr>
                        </m:ctrlPr>
                      </m:sSubPr>
                      <m:e>
                        <m:r>
                          <a:rPr lang="en-US" i="1" cap="none">
                            <a:latin typeface="Cambria Math" panose="02040503050406030204" pitchFamily="18" charset="0"/>
                          </a:rPr>
                          <m:t>𝐿</m:t>
                        </m:r>
                      </m:e>
                      <m:sub>
                        <m:r>
                          <a:rPr lang="en-US" b="0" i="1" cap="none" smtClean="0">
                            <a:latin typeface="Cambria Math" panose="02040503050406030204" pitchFamily="18" charset="0"/>
                          </a:rPr>
                          <m:t>𝑖𝑑𝑒𝑛𝑡𝑖𝑓𝑦</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𝑦</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𝑥</m:t>
                            </m:r>
                          </m:sub>
                        </m:sSub>
                      </m:e>
                    </m:d>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𝑥</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i="1" cap="none">
                            <a:latin typeface="Cambria Math" panose="02040503050406030204" pitchFamily="18" charset="0"/>
                          </a:rPr>
                          <m:t>𝑥</m:t>
                        </m:r>
                        <m:r>
                          <a:rPr lang="en-US" i="1" cap="none">
                            <a:latin typeface="Cambria Math" panose="02040503050406030204" pitchFamily="18" charset="0"/>
                          </a:rPr>
                          <m:t>)</m:t>
                        </m:r>
                      </m:sub>
                    </m:sSub>
                    <m:d>
                      <m:dPr>
                        <m:begChr m:val="["/>
                        <m:endChr m:val="]"/>
                        <m:ctrlPr>
                          <a:rPr lang="en-US" i="1" cap="none" smtClean="0">
                            <a:latin typeface="Cambria Math" panose="02040503050406030204" pitchFamily="18" charset="0"/>
                          </a:rPr>
                        </m:ctrlPr>
                      </m:dPr>
                      <m:e>
                        <m:sSub>
                          <m:sSubPr>
                            <m:ctrlPr>
                              <a:rPr lang="en-US" i="1" cap="none">
                                <a:latin typeface="Cambria Math" panose="02040503050406030204" pitchFamily="18" charset="0"/>
                              </a:rPr>
                            </m:ctrlPr>
                          </m:sSubPr>
                          <m:e>
                            <m:d>
                              <m:dPr>
                                <m:begChr m:val="‖"/>
                                <m:endChr m:val="‖"/>
                                <m:ctrlPr>
                                  <a:rPr lang="en-US" i="1" cap="none">
                                    <a:latin typeface="Cambria Math" panose="02040503050406030204" pitchFamily="18" charset="0"/>
                                  </a:rPr>
                                </m:ctrlPr>
                              </m:dPr>
                              <m:e>
                                <m:d>
                                  <m:dPr>
                                    <m:ctrlPr>
                                      <a:rPr lang="en-US" b="0" i="1" cap="none" smtClean="0">
                                        <a:latin typeface="Cambria Math" panose="02040503050406030204" pitchFamily="18" charset="0"/>
                                      </a:rPr>
                                    </m:ctrlPr>
                                  </m:dPr>
                                  <m:e>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𝑥</m:t>
                                        </m:r>
                                      </m:sub>
                                    </m:sSub>
                                    <m:r>
                                      <a:rPr lang="en-US" b="0" i="1" cap="none" smtClean="0">
                                        <a:latin typeface="Cambria Math" panose="02040503050406030204" pitchFamily="18" charset="0"/>
                                      </a:rPr>
                                      <m:t>(</m:t>
                                    </m:r>
                                    <m:r>
                                      <a:rPr lang="en-US" b="0" i="1" cap="none" smtClean="0">
                                        <a:latin typeface="Cambria Math" panose="02040503050406030204" pitchFamily="18" charset="0"/>
                                      </a:rPr>
                                      <m:t>𝑋</m:t>
                                    </m:r>
                                    <m:r>
                                      <a:rPr lang="en-US" b="0" i="1" cap="none" smtClean="0">
                                        <a:latin typeface="Cambria Math" panose="02040503050406030204" pitchFamily="18" charset="0"/>
                                      </a:rPr>
                                      <m:t>)</m:t>
                                    </m:r>
                                  </m:e>
                                </m:d>
                                <m:r>
                                  <a:rPr lang="en-US" b="0" i="1" cap="none" smtClean="0">
                                    <a:latin typeface="Cambria Math" panose="02040503050406030204" pitchFamily="18" charset="0"/>
                                  </a:rPr>
                                  <m:t>−</m:t>
                                </m:r>
                                <m:r>
                                  <a:rPr lang="en-US" b="0" i="1" cap="none" smtClean="0">
                                    <a:latin typeface="Cambria Math" panose="02040503050406030204" pitchFamily="18" charset="0"/>
                                  </a:rPr>
                                  <m:t>𝑋</m:t>
                                </m:r>
                              </m:e>
                            </m:d>
                          </m:e>
                          <m:sub>
                            <m:r>
                              <a:rPr lang="en-US" i="1" cap="none">
                                <a:latin typeface="Cambria Math" panose="02040503050406030204" pitchFamily="18" charset="0"/>
                              </a:rPr>
                              <m:t>1</m:t>
                            </m:r>
                          </m:sub>
                        </m:sSub>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𝐸</m:t>
                        </m:r>
                      </m:e>
                      <m:sub>
                        <m:r>
                          <a:rPr lang="en-US" i="1" cap="none">
                            <a:latin typeface="Cambria Math" panose="02040503050406030204" pitchFamily="18" charset="0"/>
                          </a:rPr>
                          <m:t>𝑦</m:t>
                        </m:r>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𝑝</m:t>
                            </m:r>
                          </m:e>
                          <m:sub>
                            <m:r>
                              <a:rPr lang="en-US" i="1" cap="none">
                                <a:latin typeface="Cambria Math" panose="02040503050406030204" pitchFamily="18" charset="0"/>
                              </a:rPr>
                              <m:t>𝑑𝑎𝑡𝑎</m:t>
                            </m:r>
                          </m:sub>
                        </m:sSub>
                        <m:r>
                          <a:rPr lang="en-US" i="1" cap="none">
                            <a:latin typeface="Cambria Math" panose="02040503050406030204" pitchFamily="18" charset="0"/>
                          </a:rPr>
                          <m:t>(</m:t>
                        </m:r>
                        <m:r>
                          <a:rPr lang="en-US" i="1" cap="none">
                            <a:latin typeface="Cambria Math" panose="02040503050406030204" pitchFamily="18" charset="0"/>
                          </a:rPr>
                          <m:t>𝑦</m:t>
                        </m:r>
                        <m:r>
                          <a:rPr lang="en-US" i="1" cap="none">
                            <a:latin typeface="Cambria Math" panose="02040503050406030204" pitchFamily="18" charset="0"/>
                          </a:rPr>
                          <m:t>)</m:t>
                        </m:r>
                      </m:sub>
                    </m:sSub>
                    <m:d>
                      <m:dPr>
                        <m:begChr m:val="["/>
                        <m:endChr m:val="]"/>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d>
                              <m:dPr>
                                <m:begChr m:val="‖"/>
                                <m:endChr m:val="‖"/>
                                <m:ctrlPr>
                                  <a:rPr lang="en-US" i="1" cap="none">
                                    <a:latin typeface="Cambria Math" panose="02040503050406030204" pitchFamily="18" charset="0"/>
                                  </a:rPr>
                                </m:ctrlPr>
                              </m:dPr>
                              <m:e>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b="0" i="1" cap="none" smtClean="0">
                                            <a:latin typeface="Cambria Math" panose="02040503050406030204" pitchFamily="18" charset="0"/>
                                          </a:rPr>
                                          <m:t>𝑦</m:t>
                                        </m:r>
                                      </m:sub>
                                    </m:sSub>
                                    <m:r>
                                      <a:rPr lang="en-US" i="1" cap="none">
                                        <a:latin typeface="Cambria Math" panose="02040503050406030204" pitchFamily="18" charset="0"/>
                                      </a:rPr>
                                      <m:t>(</m:t>
                                    </m:r>
                                    <m:r>
                                      <a:rPr lang="en-US" b="0" i="1" cap="none" smtClean="0">
                                        <a:latin typeface="Cambria Math" panose="02040503050406030204" pitchFamily="18" charset="0"/>
                                      </a:rPr>
                                      <m:t>𝑌</m:t>
                                    </m:r>
                                    <m:r>
                                      <a:rPr lang="en-US" i="1" cap="none">
                                        <a:latin typeface="Cambria Math" panose="02040503050406030204" pitchFamily="18" charset="0"/>
                                      </a:rPr>
                                      <m:t>)</m:t>
                                    </m:r>
                                  </m:e>
                                </m:d>
                                <m:r>
                                  <a:rPr lang="en-US" i="1" cap="none">
                                    <a:latin typeface="Cambria Math" panose="02040503050406030204" pitchFamily="18" charset="0"/>
                                  </a:rPr>
                                  <m:t>−</m:t>
                                </m:r>
                                <m:r>
                                  <a:rPr lang="en-US" b="0" i="1" cap="none" smtClean="0">
                                    <a:latin typeface="Cambria Math" panose="02040503050406030204" pitchFamily="18" charset="0"/>
                                  </a:rPr>
                                  <m:t>𝑌</m:t>
                                </m:r>
                              </m:e>
                            </m:d>
                          </m:e>
                          <m:sub>
                            <m:r>
                              <a:rPr lang="en-US" i="1" cap="none">
                                <a:latin typeface="Cambria Math" panose="02040503050406030204" pitchFamily="18" charset="0"/>
                              </a:rPr>
                              <m:t>1</m:t>
                            </m:r>
                          </m:sub>
                        </m:sSub>
                      </m:e>
                    </m:d>
                  </m:oMath>
                </a14:m>
                <a:endParaRPr lang="en-US" cap="none" dirty="0"/>
              </a:p>
            </p:txBody>
          </p:sp>
        </mc:Choice>
        <mc:Fallback xmlns="">
          <p:sp>
            <p:nvSpPr>
              <p:cNvPr id="4" name="Content Placeholder 2">
                <a:extLst>
                  <a:ext uri="{FF2B5EF4-FFF2-40B4-BE49-F238E27FC236}">
                    <a16:creationId xmlns:a16="http://schemas.microsoft.com/office/drawing/2014/main" id="{F6B52F2E-1E2A-4D61-841C-C5A23FEF5F17}"/>
                  </a:ext>
                </a:extLst>
              </p:cNvPr>
              <p:cNvSpPr>
                <a:spLocks noGrp="1" noRot="1" noChangeAspect="1" noMove="1" noResize="1" noEditPoints="1" noAdjustHandles="1" noChangeArrowheads="1" noChangeShapeType="1" noTextEdit="1"/>
              </p:cNvSpPr>
              <p:nvPr>
                <p:ph sz="quarter" idx="13"/>
              </p:nvPr>
            </p:nvSpPr>
            <p:spPr>
              <a:xfrm>
                <a:off x="566280" y="1059543"/>
                <a:ext cx="10704286" cy="4731657"/>
              </a:xfrm>
              <a:blipFill>
                <a:blip r:embed="rId4"/>
                <a:stretch>
                  <a:fillRect l="-51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3DC4FC8-F0C9-4979-8C4D-8A21DB738399}"/>
              </a:ext>
            </a:extLst>
          </p:cNvPr>
          <p:cNvSpPr>
            <a:spLocks noGrp="1"/>
          </p:cNvSpPr>
          <p:nvPr>
            <p:ph type="title"/>
          </p:nvPr>
        </p:nvSpPr>
        <p:spPr>
          <a:xfrm>
            <a:off x="391261" y="275920"/>
            <a:ext cx="10022739" cy="448284"/>
          </a:xfrm>
        </p:spPr>
        <p:txBody>
          <a:bodyPr>
            <a:normAutofit fontScale="90000"/>
          </a:bodyPr>
          <a:lstStyle/>
          <a:p>
            <a:pPr algn="l"/>
            <a:r>
              <a:rPr lang="en-US" altLang="zh-CN" dirty="0"/>
              <a:t>Identity </a:t>
            </a:r>
            <a:r>
              <a:rPr lang="en-US" dirty="0"/>
              <a:t>Loss</a:t>
            </a:r>
          </a:p>
        </p:txBody>
      </p:sp>
      <p:pic>
        <p:nvPicPr>
          <p:cNvPr id="3" name="Audio 2">
            <a:hlinkClick r:id="" action="ppaction://media"/>
            <a:extLst>
              <a:ext uri="{FF2B5EF4-FFF2-40B4-BE49-F238E27FC236}">
                <a16:creationId xmlns:a16="http://schemas.microsoft.com/office/drawing/2014/main" id="{29E7C266-A3B3-4DBB-A22B-C8517C7CD6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12314934"/>
      </p:ext>
    </p:extLst>
  </p:cSld>
  <p:clrMapOvr>
    <a:masterClrMapping/>
  </p:clrMapOvr>
  <mc:AlternateContent xmlns:mc="http://schemas.openxmlformats.org/markup-compatibility/2006" xmlns:p14="http://schemas.microsoft.com/office/powerpoint/2010/main">
    <mc:Choice Requires="p14">
      <p:transition spd="slow" p14:dur="2000" advTm="2444"/>
    </mc:Choice>
    <mc:Fallback xmlns="">
      <p:transition spd="slow" advTm="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D8F5692-6CEC-4664-B57A-1AEC61BBA09A}"/>
              </a:ext>
            </a:extLst>
          </p:cNvPr>
          <p:cNvSpPr/>
          <p:nvPr/>
        </p:nvSpPr>
        <p:spPr>
          <a:xfrm>
            <a:off x="9112522" y="2036138"/>
            <a:ext cx="1914066" cy="448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C8F5A0-E9B1-4974-A507-231981F85308}"/>
              </a:ext>
            </a:extLst>
          </p:cNvPr>
          <p:cNvSpPr/>
          <p:nvPr/>
        </p:nvSpPr>
        <p:spPr>
          <a:xfrm>
            <a:off x="9421048" y="2702173"/>
            <a:ext cx="1462217" cy="369332"/>
          </a:xfrm>
          <a:prstGeom prst="rect">
            <a:avLst/>
          </a:prstGeom>
        </p:spPr>
        <p:txBody>
          <a:bodyPr wrap="square">
            <a:spAutoFit/>
          </a:bodyPr>
          <a:lstStyle/>
          <a:p>
            <a:r>
              <a:rPr lang="en-US" altLang="zh-CN" u="sng" dirty="0"/>
              <a:t>Identity Loss</a:t>
            </a:r>
            <a:endParaRPr lang="en-US" u="sng" dirty="0"/>
          </a:p>
        </p:txBody>
      </p:sp>
      <p:sp>
        <p:nvSpPr>
          <p:cNvPr id="5" name="Rectangle: Rounded Corners 4">
            <a:extLst>
              <a:ext uri="{FF2B5EF4-FFF2-40B4-BE49-F238E27FC236}">
                <a16:creationId xmlns:a16="http://schemas.microsoft.com/office/drawing/2014/main" id="{605D3530-0DA0-4CB6-AC39-1C6308303619}"/>
              </a:ext>
            </a:extLst>
          </p:cNvPr>
          <p:cNvSpPr/>
          <p:nvPr/>
        </p:nvSpPr>
        <p:spPr>
          <a:xfrm>
            <a:off x="7285501" y="2036138"/>
            <a:ext cx="1691695" cy="448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9AA47B0-6631-450A-9C9C-FA439190FA32}"/>
              </a:ext>
            </a:extLst>
          </p:cNvPr>
          <p:cNvSpPr/>
          <p:nvPr/>
        </p:nvSpPr>
        <p:spPr>
          <a:xfrm>
            <a:off x="3211959" y="2036138"/>
            <a:ext cx="3868615" cy="448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9155AE-4152-44ED-B5FE-9AADE797F443}"/>
              </a:ext>
            </a:extLst>
          </p:cNvPr>
          <p:cNvSpPr txBox="1"/>
          <p:nvPr/>
        </p:nvSpPr>
        <p:spPr>
          <a:xfrm>
            <a:off x="4344408" y="2671857"/>
            <a:ext cx="1842868" cy="369332"/>
          </a:xfrm>
          <a:prstGeom prst="rect">
            <a:avLst/>
          </a:prstGeom>
          <a:noFill/>
        </p:spPr>
        <p:txBody>
          <a:bodyPr wrap="square" rtlCol="0">
            <a:spAutoFit/>
          </a:bodyPr>
          <a:lstStyle/>
          <a:p>
            <a:r>
              <a:rPr lang="en-US" u="sng" dirty="0"/>
              <a:t>[Adversarial Loss]</a:t>
            </a:r>
          </a:p>
        </p:txBody>
      </p:sp>
      <p:sp>
        <p:nvSpPr>
          <p:cNvPr id="7" name="Rectangle 6">
            <a:extLst>
              <a:ext uri="{FF2B5EF4-FFF2-40B4-BE49-F238E27FC236}">
                <a16:creationId xmlns:a16="http://schemas.microsoft.com/office/drawing/2014/main" id="{84FF2C07-D497-4BC0-8613-5D902BB62FA3}"/>
              </a:ext>
            </a:extLst>
          </p:cNvPr>
          <p:cNvSpPr/>
          <p:nvPr/>
        </p:nvSpPr>
        <p:spPr>
          <a:xfrm>
            <a:off x="6860823" y="2702173"/>
            <a:ext cx="2408223" cy="369332"/>
          </a:xfrm>
          <a:prstGeom prst="rect">
            <a:avLst/>
          </a:prstGeom>
        </p:spPr>
        <p:txBody>
          <a:bodyPr wrap="none">
            <a:spAutoFit/>
          </a:bodyPr>
          <a:lstStyle/>
          <a:p>
            <a:r>
              <a:rPr lang="en-US" u="sng" dirty="0"/>
              <a:t> [Cycle Consistency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1676623"/>
              </a:xfrm>
            </p:spPr>
            <p:txBody>
              <a:bodyPr>
                <a:normAutofit/>
              </a:bodyPr>
              <a:lstStyle/>
              <a:p>
                <a:endParaRPr lang="en-US" b="0" i="1" cap="none" dirty="0">
                  <a:latin typeface="Cambria Math" panose="02040503050406030204" pitchFamily="18" charset="0"/>
                </a:endParaRPr>
              </a:p>
              <a:p>
                <a:r>
                  <a:rPr lang="en-US" cap="none" dirty="0"/>
                  <a:t>Full Objective Loss:</a:t>
                </a:r>
                <a:endParaRPr lang="en-US" i="1" cap="none" dirty="0">
                  <a:latin typeface="Cambria Math" panose="02040503050406030204" pitchFamily="18" charset="0"/>
                </a:endParaRPr>
              </a:p>
              <a:p>
                <a:pPr lvl="1"/>
                <a14:m>
                  <m:oMath xmlns:m="http://schemas.openxmlformats.org/officeDocument/2006/math">
                    <m:r>
                      <a:rPr lang="en-US" b="0" i="1" cap="none" smtClean="0">
                        <a:latin typeface="Cambria Math" panose="02040503050406030204" pitchFamily="18" charset="0"/>
                      </a:rPr>
                      <m:t>𝐿</m:t>
                    </m:r>
                    <m:d>
                      <m:dPr>
                        <m:ctrlPr>
                          <a:rPr lang="en-US" b="0" i="1" cap="none" smtClean="0">
                            <a:latin typeface="Cambria Math" panose="02040503050406030204" pitchFamily="18" charset="0"/>
                          </a:rPr>
                        </m:ctrlPr>
                      </m:dPr>
                      <m:e>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𝑥</m:t>
                            </m:r>
                          </m:sub>
                        </m:sSub>
                        <m:r>
                          <a:rPr lang="en-US" b="0" i="1" cap="none" smtClean="0">
                            <a:latin typeface="Cambria Math" panose="02040503050406030204" pitchFamily="18" charset="0"/>
                          </a:rPr>
                          <m:t>, </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𝐺</m:t>
                            </m:r>
                          </m:e>
                          <m:sub>
                            <m:r>
                              <a:rPr lang="en-US" b="0" i="1" cap="none" smtClean="0">
                                <a:latin typeface="Cambria Math" panose="02040503050406030204" pitchFamily="18" charset="0"/>
                              </a:rPr>
                              <m:t>𝑦</m:t>
                            </m:r>
                          </m:sub>
                        </m:sSub>
                        <m:r>
                          <a:rPr lang="en-US" b="0" i="1" cap="none" smtClean="0">
                            <a:latin typeface="Cambria Math" panose="02040503050406030204" pitchFamily="18" charset="0"/>
                          </a:rPr>
                          <m:t>, </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𝐷</m:t>
                            </m:r>
                          </m:e>
                          <m:sub>
                            <m:r>
                              <a:rPr lang="en-US" b="0" i="1" cap="none" smtClean="0">
                                <a:latin typeface="Cambria Math" panose="02040503050406030204" pitchFamily="18" charset="0"/>
                              </a:rPr>
                              <m:t>𝑥</m:t>
                            </m:r>
                          </m:sub>
                        </m:sSub>
                        <m:r>
                          <a:rPr lang="en-US" b="0" i="1" cap="none" smtClean="0">
                            <a:latin typeface="Cambria Math" panose="02040503050406030204" pitchFamily="18" charset="0"/>
                          </a:rPr>
                          <m:t>, </m:t>
                        </m:r>
                        <m:sSub>
                          <m:sSubPr>
                            <m:ctrlPr>
                              <a:rPr lang="en-US" b="0" i="1" cap="none" smtClean="0">
                                <a:latin typeface="Cambria Math" panose="02040503050406030204" pitchFamily="18" charset="0"/>
                              </a:rPr>
                            </m:ctrlPr>
                          </m:sSubPr>
                          <m:e>
                            <m:r>
                              <a:rPr lang="en-US" b="0" i="1" cap="none" smtClean="0">
                                <a:latin typeface="Cambria Math" panose="02040503050406030204" pitchFamily="18" charset="0"/>
                              </a:rPr>
                              <m:t>𝐷</m:t>
                            </m:r>
                          </m:e>
                          <m:sub>
                            <m:r>
                              <a:rPr lang="en-US" b="0" i="1" cap="none" smtClean="0">
                                <a:latin typeface="Cambria Math" panose="02040503050406030204" pitchFamily="18" charset="0"/>
                              </a:rPr>
                              <m:t>𝑦</m:t>
                            </m:r>
                          </m:sub>
                        </m:sSub>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𝐿</m:t>
                        </m:r>
                      </m:e>
                      <m:sub>
                        <m:r>
                          <a:rPr lang="en-US" i="1" cap="none">
                            <a:latin typeface="Cambria Math" panose="02040503050406030204" pitchFamily="18" charset="0"/>
                          </a:rPr>
                          <m:t>𝐺𝐴𝑁</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𝑦</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𝐷</m:t>
                            </m:r>
                          </m:e>
                          <m:sub>
                            <m:r>
                              <a:rPr lang="en-US" i="1" cap="none">
                                <a:latin typeface="Cambria Math" panose="02040503050406030204" pitchFamily="18" charset="0"/>
                              </a:rPr>
                              <m:t>𝑦</m:t>
                            </m:r>
                          </m:sub>
                        </m:sSub>
                        <m:r>
                          <a:rPr lang="en-US" i="1" cap="none">
                            <a:latin typeface="Cambria Math" panose="02040503050406030204" pitchFamily="18" charset="0"/>
                          </a:rPr>
                          <m:t>, </m:t>
                        </m:r>
                        <m:r>
                          <a:rPr lang="en-US" i="1" cap="none">
                            <a:latin typeface="Cambria Math" panose="02040503050406030204" pitchFamily="18" charset="0"/>
                          </a:rPr>
                          <m:t>𝑋</m:t>
                        </m:r>
                        <m:r>
                          <a:rPr lang="en-US" i="1" cap="none">
                            <a:latin typeface="Cambria Math" panose="02040503050406030204" pitchFamily="18" charset="0"/>
                          </a:rPr>
                          <m:t>, </m:t>
                        </m:r>
                        <m:r>
                          <a:rPr lang="en-US" i="1" cap="none">
                            <a:latin typeface="Cambria Math" panose="02040503050406030204" pitchFamily="18" charset="0"/>
                          </a:rPr>
                          <m:t>𝑌</m:t>
                        </m:r>
                      </m:e>
                    </m:d>
                    <m:r>
                      <a:rPr lang="en-US" b="0" i="0" cap="none" smtClean="0">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𝐿</m:t>
                        </m:r>
                      </m:e>
                      <m:sub>
                        <m:r>
                          <a:rPr lang="en-US" i="1" cap="none">
                            <a:latin typeface="Cambria Math" panose="02040503050406030204" pitchFamily="18" charset="0"/>
                          </a:rPr>
                          <m:t>𝐺𝐴𝑁</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𝑥</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𝐷</m:t>
                            </m:r>
                          </m:e>
                          <m:sub>
                            <m:r>
                              <a:rPr lang="en-US" i="1" cap="none">
                                <a:latin typeface="Cambria Math" panose="02040503050406030204" pitchFamily="18" charset="0"/>
                              </a:rPr>
                              <m:t>𝑥</m:t>
                            </m:r>
                          </m:sub>
                        </m:sSub>
                        <m:r>
                          <a:rPr lang="en-US" i="1" cap="none">
                            <a:latin typeface="Cambria Math" panose="02040503050406030204" pitchFamily="18" charset="0"/>
                          </a:rPr>
                          <m:t>, </m:t>
                        </m:r>
                        <m:r>
                          <a:rPr lang="en-US" i="1" cap="none">
                            <a:latin typeface="Cambria Math" panose="02040503050406030204" pitchFamily="18" charset="0"/>
                          </a:rPr>
                          <m:t>𝑌</m:t>
                        </m:r>
                        <m:r>
                          <a:rPr lang="en-US" i="1" cap="none">
                            <a:latin typeface="Cambria Math" panose="02040503050406030204" pitchFamily="18" charset="0"/>
                          </a:rPr>
                          <m:t>, </m:t>
                        </m:r>
                        <m:r>
                          <a:rPr lang="en-US" i="1" cap="none">
                            <a:latin typeface="Cambria Math" panose="02040503050406030204" pitchFamily="18" charset="0"/>
                          </a:rPr>
                          <m:t>𝑋</m:t>
                        </m:r>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sSub>
                          <m:sSubPr>
                            <m:ctrlPr>
                              <a:rPr lang="en-US" i="1" cap="none" smtClean="0">
                                <a:latin typeface="Cambria Math" panose="02040503050406030204" pitchFamily="18" charset="0"/>
                                <a:ea typeface="Cambria Math" panose="02040503050406030204" pitchFamily="18" charset="0"/>
                              </a:rPr>
                            </m:ctrlPr>
                          </m:sSubPr>
                          <m:e>
                            <m:r>
                              <a:rPr lang="en-US" i="1" cap="none">
                                <a:latin typeface="Cambria Math" panose="02040503050406030204" pitchFamily="18" charset="0"/>
                                <a:ea typeface="Cambria Math" panose="02040503050406030204" pitchFamily="18" charset="0"/>
                              </a:rPr>
                              <m:t>𝜆</m:t>
                            </m:r>
                          </m:e>
                          <m:sub>
                            <m:r>
                              <a:rPr lang="en-US" b="0" i="1" cap="none" smtClean="0">
                                <a:latin typeface="Cambria Math" panose="02040503050406030204" pitchFamily="18" charset="0"/>
                                <a:ea typeface="Cambria Math" panose="02040503050406030204" pitchFamily="18" charset="0"/>
                              </a:rPr>
                              <m:t>1</m:t>
                            </m:r>
                          </m:sub>
                        </m:sSub>
                        <m:r>
                          <a:rPr lang="en-US" i="1" cap="none">
                            <a:latin typeface="Cambria Math" panose="02040503050406030204" pitchFamily="18" charset="0"/>
                          </a:rPr>
                          <m:t>𝐿</m:t>
                        </m:r>
                      </m:e>
                      <m:sub>
                        <m:r>
                          <a:rPr lang="en-US" i="1" cap="none">
                            <a:latin typeface="Cambria Math" panose="02040503050406030204" pitchFamily="18" charset="0"/>
                          </a:rPr>
                          <m:t>𝑐𝑦𝑐𝑙𝑒</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𝑦</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𝑥</m:t>
                            </m:r>
                          </m:sub>
                        </m:sSub>
                      </m:e>
                    </m:d>
                    <m:r>
                      <a:rPr lang="en-US" b="0" i="1" cap="none" smtClean="0">
                        <a:latin typeface="Cambria Math" panose="02040503050406030204" pitchFamily="18" charset="0"/>
                      </a:rPr>
                      <m:t>+</m:t>
                    </m:r>
                    <m:sSub>
                      <m:sSubPr>
                        <m:ctrlPr>
                          <a:rPr lang="en-US" i="1" cap="none">
                            <a:latin typeface="Cambria Math" panose="02040503050406030204" pitchFamily="18" charset="0"/>
                          </a:rPr>
                        </m:ctrlPr>
                      </m:sSubPr>
                      <m:e>
                        <m:sSub>
                          <m:sSubPr>
                            <m:ctrlPr>
                              <a:rPr lang="en-US" i="1" cap="none" smtClean="0">
                                <a:latin typeface="Cambria Math" panose="02040503050406030204" pitchFamily="18" charset="0"/>
                              </a:rPr>
                            </m:ctrlPr>
                          </m:sSubPr>
                          <m:e>
                            <m:r>
                              <a:rPr lang="en-US" i="1" cap="none">
                                <a:latin typeface="Cambria Math" panose="02040503050406030204" pitchFamily="18" charset="0"/>
                                <a:ea typeface="Cambria Math" panose="02040503050406030204" pitchFamily="18" charset="0"/>
                              </a:rPr>
                              <m:t>𝜆</m:t>
                            </m:r>
                          </m:e>
                          <m:sub>
                            <m:r>
                              <a:rPr lang="en-US" b="0" i="1" cap="none" smtClean="0">
                                <a:latin typeface="Cambria Math" panose="02040503050406030204" pitchFamily="18" charset="0"/>
                              </a:rPr>
                              <m:t>2</m:t>
                            </m:r>
                          </m:sub>
                        </m:sSub>
                        <m:r>
                          <a:rPr lang="en-US" i="1" cap="none">
                            <a:latin typeface="Cambria Math" panose="02040503050406030204" pitchFamily="18" charset="0"/>
                          </a:rPr>
                          <m:t>𝐿</m:t>
                        </m:r>
                      </m:e>
                      <m:sub>
                        <m:r>
                          <a:rPr lang="en-US" b="0" i="1" cap="none" smtClean="0">
                            <a:latin typeface="Cambria Math" panose="02040503050406030204" pitchFamily="18" charset="0"/>
                          </a:rPr>
                          <m:t>𝑖𝑑𝑒𝑛𝑡𝑖𝑡𝑦</m:t>
                        </m:r>
                      </m:sub>
                    </m:sSub>
                    <m:d>
                      <m:dPr>
                        <m:ctrlPr>
                          <a:rPr lang="en-US" i="1" cap="none">
                            <a:latin typeface="Cambria Math" panose="02040503050406030204" pitchFamily="18" charset="0"/>
                          </a:rPr>
                        </m:ctrlPr>
                      </m:dPr>
                      <m:e>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𝑦</m:t>
                            </m:r>
                          </m:sub>
                        </m:sSub>
                        <m:r>
                          <a:rPr lang="en-US" i="1" cap="none">
                            <a:latin typeface="Cambria Math" panose="02040503050406030204" pitchFamily="18" charset="0"/>
                          </a:rPr>
                          <m:t>,</m:t>
                        </m:r>
                        <m:sSub>
                          <m:sSubPr>
                            <m:ctrlPr>
                              <a:rPr lang="en-US" i="1" cap="none">
                                <a:latin typeface="Cambria Math" panose="02040503050406030204" pitchFamily="18" charset="0"/>
                              </a:rPr>
                            </m:ctrlPr>
                          </m:sSubPr>
                          <m:e>
                            <m:r>
                              <a:rPr lang="en-US" i="1" cap="none">
                                <a:latin typeface="Cambria Math" panose="02040503050406030204" pitchFamily="18" charset="0"/>
                              </a:rPr>
                              <m:t>𝐺</m:t>
                            </m:r>
                          </m:e>
                          <m:sub>
                            <m:r>
                              <a:rPr lang="en-US" i="1" cap="none">
                                <a:latin typeface="Cambria Math" panose="02040503050406030204" pitchFamily="18" charset="0"/>
                              </a:rPr>
                              <m:t>𝑥</m:t>
                            </m:r>
                          </m:sub>
                        </m:sSub>
                      </m:e>
                    </m:d>
                  </m:oMath>
                </a14:m>
                <a:endParaRPr lang="en-US" cap="none" dirty="0"/>
              </a:p>
            </p:txBody>
          </p:sp>
        </mc:Choice>
        <mc:Fallback xmlns="">
          <p:sp>
            <p:nvSpPr>
              <p:cNvPr id="3" name="Content Placeholder 2">
                <a:extLst>
                  <a:ext uri="{FF2B5EF4-FFF2-40B4-BE49-F238E27FC236}">
                    <a16:creationId xmlns:a16="http://schemas.microsoft.com/office/drawing/2014/main" id="{5041B6B2-8DFE-4BB7-98A1-412C333A88F9}"/>
                  </a:ext>
                </a:extLst>
              </p:cNvPr>
              <p:cNvSpPr>
                <a:spLocks noGrp="1" noRot="1" noChangeAspect="1" noMove="1" noResize="1" noEditPoints="1" noAdjustHandles="1" noChangeArrowheads="1" noChangeShapeType="1" noTextEdit="1"/>
              </p:cNvSpPr>
              <p:nvPr>
                <p:ph sz="quarter" idx="13"/>
              </p:nvPr>
            </p:nvSpPr>
            <p:spPr>
              <a:xfrm>
                <a:off x="573314" y="1059543"/>
                <a:ext cx="10704286" cy="1676623"/>
              </a:xfrm>
              <a:blipFill>
                <a:blip r:embed="rId4"/>
                <a:stretch>
                  <a:fillRect l="-51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Full Objective Loss</a:t>
            </a:r>
          </a:p>
        </p:txBody>
      </p:sp>
      <p:pic>
        <p:nvPicPr>
          <p:cNvPr id="11" name="Audio 10">
            <a:hlinkClick r:id="" action="ppaction://media"/>
            <a:extLst>
              <a:ext uri="{FF2B5EF4-FFF2-40B4-BE49-F238E27FC236}">
                <a16:creationId xmlns:a16="http://schemas.microsoft.com/office/drawing/2014/main" id="{E6AAC228-5FD1-4727-B91F-2A0268339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094688987"/>
      </p:ext>
    </p:extLst>
  </p:cSld>
  <p:clrMapOvr>
    <a:masterClrMapping/>
  </p:clrMapOvr>
  <mc:AlternateContent xmlns:mc="http://schemas.openxmlformats.org/markup-compatibility/2006" xmlns:p14="http://schemas.microsoft.com/office/powerpoint/2010/main">
    <mc:Choice Requires="p14">
      <p:transition spd="slow" p14:dur="2000" advTm="8475"/>
    </mc:Choice>
    <mc:Fallback xmlns="">
      <p:transition spd="slow" advTm="8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normAutofit/>
          </a:bodyPr>
          <a:lstStyle/>
          <a:p>
            <a:endParaRPr lang="en-US" cap="none"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Optimizer</a:t>
            </a:r>
          </a:p>
        </p:txBody>
      </p:sp>
      <p:graphicFrame>
        <p:nvGraphicFramePr>
          <p:cNvPr id="4" name="Table 3">
            <a:extLst>
              <a:ext uri="{FF2B5EF4-FFF2-40B4-BE49-F238E27FC236}">
                <a16:creationId xmlns:a16="http://schemas.microsoft.com/office/drawing/2014/main" id="{69E85E9D-1D77-405F-876C-0911E134670C}"/>
              </a:ext>
            </a:extLst>
          </p:cNvPr>
          <p:cNvGraphicFramePr>
            <a:graphicFrameLocks/>
          </p:cNvGraphicFramePr>
          <p:nvPr>
            <p:extLst>
              <p:ext uri="{D42A27DB-BD31-4B8C-83A1-F6EECF244321}">
                <p14:modId xmlns:p14="http://schemas.microsoft.com/office/powerpoint/2010/main" val="2785061849"/>
              </p:ext>
            </p:extLst>
          </p:nvPr>
        </p:nvGraphicFramePr>
        <p:xfrm>
          <a:off x="914400" y="1113448"/>
          <a:ext cx="10363200" cy="2204720"/>
        </p:xfrm>
        <a:graphic>
          <a:graphicData uri="http://schemas.openxmlformats.org/drawingml/2006/table">
            <a:tbl>
              <a:tblPr firstRow="1" bandRow="1">
                <a:tableStyleId>{9D7B26C5-4107-4FEC-AEDC-1716B250A1EF}</a:tableStyleId>
              </a:tblPr>
              <a:tblGrid>
                <a:gridCol w="3454400">
                  <a:extLst>
                    <a:ext uri="{9D8B030D-6E8A-4147-A177-3AD203B41FA5}">
                      <a16:colId xmlns:a16="http://schemas.microsoft.com/office/drawing/2014/main" val="2070424165"/>
                    </a:ext>
                  </a:extLst>
                </a:gridCol>
                <a:gridCol w="3454400">
                  <a:extLst>
                    <a:ext uri="{9D8B030D-6E8A-4147-A177-3AD203B41FA5}">
                      <a16:colId xmlns:a16="http://schemas.microsoft.com/office/drawing/2014/main" val="1178638643"/>
                    </a:ext>
                  </a:extLst>
                </a:gridCol>
                <a:gridCol w="3454400">
                  <a:extLst>
                    <a:ext uri="{9D8B030D-6E8A-4147-A177-3AD203B41FA5}">
                      <a16:colId xmlns:a16="http://schemas.microsoft.com/office/drawing/2014/main" val="4277830760"/>
                    </a:ext>
                  </a:extLst>
                </a:gridCol>
              </a:tblGrid>
              <a:tr h="370840">
                <a:tc>
                  <a:txBody>
                    <a:bodyPr/>
                    <a:lstStyle/>
                    <a:p>
                      <a:endParaRPr lang="en-US" dirty="0"/>
                    </a:p>
                  </a:txBody>
                  <a:tcPr/>
                </a:tc>
                <a:tc>
                  <a:txBody>
                    <a:bodyPr/>
                    <a:lstStyle/>
                    <a:p>
                      <a:r>
                        <a:rPr lang="en-US" dirty="0"/>
                        <a:t>Generator</a:t>
                      </a:r>
                    </a:p>
                  </a:txBody>
                  <a:tcPr/>
                </a:tc>
                <a:tc>
                  <a:txBody>
                    <a:bodyPr/>
                    <a:lstStyle/>
                    <a:p>
                      <a:r>
                        <a:rPr lang="en-US" dirty="0"/>
                        <a:t>Discriminator</a:t>
                      </a:r>
                    </a:p>
                  </a:txBody>
                  <a:tcPr/>
                </a:tc>
                <a:extLst>
                  <a:ext uri="{0D108BD9-81ED-4DB2-BD59-A6C34878D82A}">
                    <a16:rowId xmlns:a16="http://schemas.microsoft.com/office/drawing/2014/main" val="3721399629"/>
                  </a:ext>
                </a:extLst>
              </a:tr>
              <a:tr h="370840">
                <a:tc>
                  <a:txBody>
                    <a:bodyPr/>
                    <a:lstStyle/>
                    <a:p>
                      <a:r>
                        <a:rPr lang="en-US" altLang="zh-CN" dirty="0"/>
                        <a:t>Type</a:t>
                      </a:r>
                      <a:endParaRPr lang="en-US" dirty="0"/>
                    </a:p>
                  </a:txBody>
                  <a:tcPr/>
                </a:tc>
                <a:tc>
                  <a:txBody>
                    <a:bodyPr/>
                    <a:lstStyle/>
                    <a:p>
                      <a:r>
                        <a:rPr lang="en-US" dirty="0"/>
                        <a:t>Adam</a:t>
                      </a:r>
                    </a:p>
                  </a:txBody>
                  <a:tcPr/>
                </a:tc>
                <a:tc>
                  <a:txBody>
                    <a:bodyPr/>
                    <a:lstStyle/>
                    <a:p>
                      <a:r>
                        <a:rPr lang="en-US" altLang="zh-CN" dirty="0"/>
                        <a:t>SGD</a:t>
                      </a:r>
                      <a:endParaRPr lang="en-US" dirty="0"/>
                    </a:p>
                  </a:txBody>
                  <a:tcPr/>
                </a:tc>
                <a:extLst>
                  <a:ext uri="{0D108BD9-81ED-4DB2-BD59-A6C34878D82A}">
                    <a16:rowId xmlns:a16="http://schemas.microsoft.com/office/drawing/2014/main" val="4134808978"/>
                  </a:ext>
                </a:extLst>
              </a:tr>
              <a:tr h="267603">
                <a:tc>
                  <a:txBody>
                    <a:bodyPr/>
                    <a:lstStyle/>
                    <a:p>
                      <a:r>
                        <a:rPr lang="en-US" dirty="0"/>
                        <a:t>Learning Rate</a:t>
                      </a:r>
                    </a:p>
                  </a:txBody>
                  <a:tcPr/>
                </a:tc>
                <a:tc>
                  <a:txBody>
                    <a:bodyPr/>
                    <a:lstStyle/>
                    <a:p>
                      <a:r>
                        <a:rPr lang="en-US" b="1" dirty="0"/>
                        <a:t>0.0003</a:t>
                      </a:r>
                    </a:p>
                  </a:txBody>
                  <a:tcPr/>
                </a:tc>
                <a:tc>
                  <a:txBody>
                    <a:bodyPr/>
                    <a:lstStyle/>
                    <a:p>
                      <a:r>
                        <a:rPr lang="en-US" b="1" dirty="0"/>
                        <a:t>0.0001</a:t>
                      </a:r>
                    </a:p>
                  </a:txBody>
                  <a:tcPr/>
                </a:tc>
                <a:extLst>
                  <a:ext uri="{0D108BD9-81ED-4DB2-BD59-A6C34878D82A}">
                    <a16:rowId xmlns:a16="http://schemas.microsoft.com/office/drawing/2014/main" val="3242355347"/>
                  </a:ext>
                </a:extLst>
              </a:tr>
              <a:tr h="267603">
                <a:tc>
                  <a:txBody>
                    <a:bodyPr/>
                    <a:lstStyle/>
                    <a:p>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1</a:t>
                      </a:r>
                      <a:endParaRPr lang="en-US" dirty="0"/>
                    </a:p>
                  </a:txBody>
                  <a:tcPr/>
                </a:tc>
                <a:tc>
                  <a:txBody>
                    <a:bodyPr/>
                    <a:lstStyle/>
                    <a:p>
                      <a:r>
                        <a:rPr lang="en-US" dirty="0"/>
                        <a:t>0.5</a:t>
                      </a:r>
                    </a:p>
                  </a:txBody>
                  <a:tcPr/>
                </a:tc>
                <a:tc>
                  <a:txBody>
                    <a:bodyPr/>
                    <a:lstStyle/>
                    <a:p>
                      <a:r>
                        <a:rPr lang="en-US" dirty="0"/>
                        <a:t>-</a:t>
                      </a:r>
                    </a:p>
                  </a:txBody>
                  <a:tcPr/>
                </a:tc>
                <a:extLst>
                  <a:ext uri="{0D108BD9-81ED-4DB2-BD59-A6C34878D82A}">
                    <a16:rowId xmlns:a16="http://schemas.microsoft.com/office/drawing/2014/main" val="3674877048"/>
                  </a:ext>
                </a:extLst>
              </a:tr>
              <a:tr h="267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2</a:t>
                      </a:r>
                      <a:endParaRPr lang="en-US" dirty="0"/>
                    </a:p>
                  </a:txBody>
                  <a:tcPr/>
                </a:tc>
                <a:tc>
                  <a:txBody>
                    <a:bodyPr/>
                    <a:lstStyle/>
                    <a:p>
                      <a:r>
                        <a:rPr lang="en-US" dirty="0"/>
                        <a:t>0.999</a:t>
                      </a:r>
                    </a:p>
                  </a:txBody>
                  <a:tcPr/>
                </a:tc>
                <a:tc>
                  <a:txBody>
                    <a:bodyPr/>
                    <a:lstStyle/>
                    <a:p>
                      <a:r>
                        <a:rPr lang="en-US" dirty="0"/>
                        <a:t>-</a:t>
                      </a:r>
                    </a:p>
                  </a:txBody>
                  <a:tcPr/>
                </a:tc>
                <a:extLst>
                  <a:ext uri="{0D108BD9-81ED-4DB2-BD59-A6C34878D82A}">
                    <a16:rowId xmlns:a16="http://schemas.microsoft.com/office/drawing/2014/main" val="3536583649"/>
                  </a:ext>
                </a:extLst>
              </a:tr>
              <a:tr h="267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epsilon</a:t>
                      </a:r>
                    </a:p>
                  </a:txBody>
                  <a:tcPr/>
                </a:tc>
                <a:tc>
                  <a:txBody>
                    <a:bodyPr/>
                    <a:lstStyle/>
                    <a:p>
                      <a:r>
                        <a:rPr lang="en-US" dirty="0"/>
                        <a:t>1e-7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43035832"/>
                  </a:ext>
                </a:extLst>
              </a:tr>
            </a:tbl>
          </a:graphicData>
        </a:graphic>
      </p:graphicFrame>
      <p:pic>
        <p:nvPicPr>
          <p:cNvPr id="1026" name="Picture 2">
            <a:extLst>
              <a:ext uri="{FF2B5EF4-FFF2-40B4-BE49-F238E27FC236}">
                <a16:creationId xmlns:a16="http://schemas.microsoft.com/office/drawing/2014/main" id="{16C33C01-EF4C-42F7-BB5A-B1A1DBEEBC4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0633" y="3592697"/>
            <a:ext cx="4008448" cy="31033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8C0CA9-5CBD-4107-B338-547589A4057F}"/>
              </a:ext>
            </a:extLst>
          </p:cNvPr>
          <p:cNvSpPr/>
          <p:nvPr/>
        </p:nvSpPr>
        <p:spPr>
          <a:xfrm>
            <a:off x="10842903" y="6444733"/>
            <a:ext cx="1170257" cy="369332"/>
          </a:xfrm>
          <a:prstGeom prst="rect">
            <a:avLst/>
          </a:prstGeom>
        </p:spPr>
        <p:txBody>
          <a:bodyPr wrap="none">
            <a:spAutoFit/>
          </a:bodyPr>
          <a:lstStyle/>
          <a:p>
            <a:r>
              <a:rPr lang="en-US" dirty="0"/>
              <a:t>Image: </a:t>
            </a:r>
            <a:r>
              <a:rPr lang="en-US" dirty="0">
                <a:hlinkClick r:id="rId5"/>
              </a:rPr>
              <a:t>Ref</a:t>
            </a:r>
            <a:endParaRPr lang="en-US" dirty="0"/>
          </a:p>
        </p:txBody>
      </p:sp>
      <p:pic>
        <p:nvPicPr>
          <p:cNvPr id="7" name="Audio 6">
            <a:hlinkClick r:id="" action="ppaction://media"/>
            <a:extLst>
              <a:ext uri="{FF2B5EF4-FFF2-40B4-BE49-F238E27FC236}">
                <a16:creationId xmlns:a16="http://schemas.microsoft.com/office/drawing/2014/main" id="{980228AF-2BB1-4109-A351-0DE641DCB9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68731940"/>
      </p:ext>
    </p:extLst>
  </p:cSld>
  <p:clrMapOvr>
    <a:masterClrMapping/>
  </p:clrMapOvr>
  <mc:AlternateContent xmlns:mc="http://schemas.openxmlformats.org/markup-compatibility/2006" xmlns:p14="http://schemas.microsoft.com/office/powerpoint/2010/main">
    <mc:Choice Requires="p14">
      <p:transition spd="slow" p14:dur="2000" advTm="25569"/>
    </mc:Choice>
    <mc:Fallback xmlns="">
      <p:transition spd="slow" advTm="2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normAutofit lnSpcReduction="10000"/>
          </a:bodyPr>
          <a:lstStyle/>
          <a:p>
            <a:r>
              <a:rPr lang="en-US" dirty="0"/>
              <a:t>Fréchet Inception distance</a:t>
            </a:r>
          </a:p>
          <a:p>
            <a:endParaRPr lang="en-US" dirty="0"/>
          </a:p>
          <a:p>
            <a:endParaRPr lang="en-US" dirty="0"/>
          </a:p>
          <a:p>
            <a:pPr marL="457200" lvl="1" indent="0">
              <a:buNone/>
            </a:pPr>
            <a:endParaRPr lang="en-US" dirty="0"/>
          </a:p>
          <a:p>
            <a:pPr lvl="2"/>
            <a:r>
              <a:rPr lang="en-US" altLang="zh-CN" cap="none" dirty="0"/>
              <a:t>Where                                    and                                      is the  2048-dimensional activations based on Inception-V3 model(trained on ImageNet dataset)       </a:t>
            </a:r>
            <a:endParaRPr lang="en-US" altLang="zh-CN"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cap="none"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Evaluation Metrics</a:t>
            </a:r>
          </a:p>
        </p:txBody>
      </p:sp>
      <p:pic>
        <p:nvPicPr>
          <p:cNvPr id="4" name="Picture 3">
            <a:extLst>
              <a:ext uri="{FF2B5EF4-FFF2-40B4-BE49-F238E27FC236}">
                <a16:creationId xmlns:a16="http://schemas.microsoft.com/office/drawing/2014/main" id="{1169F729-4F85-46C6-8C9B-CF1999B8F6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78226" y="1828503"/>
            <a:ext cx="7723550" cy="781790"/>
          </a:xfrm>
          <a:prstGeom prst="rect">
            <a:avLst/>
          </a:prstGeom>
        </p:spPr>
      </p:pic>
      <p:pic>
        <p:nvPicPr>
          <p:cNvPr id="5" name="Picture 4">
            <a:extLst>
              <a:ext uri="{FF2B5EF4-FFF2-40B4-BE49-F238E27FC236}">
                <a16:creationId xmlns:a16="http://schemas.microsoft.com/office/drawing/2014/main" id="{DD3EBBFD-E1D7-4F9C-84B1-E816BA053B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54848" y="2730762"/>
            <a:ext cx="2025032" cy="334366"/>
          </a:xfrm>
          <a:prstGeom prst="rect">
            <a:avLst/>
          </a:prstGeom>
        </p:spPr>
      </p:pic>
      <p:pic>
        <p:nvPicPr>
          <p:cNvPr id="7" name="Picture 6">
            <a:extLst>
              <a:ext uri="{FF2B5EF4-FFF2-40B4-BE49-F238E27FC236}">
                <a16:creationId xmlns:a16="http://schemas.microsoft.com/office/drawing/2014/main" id="{B7A53A55-C9A4-46FD-93BA-D125EC8B05E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740796" y="2688985"/>
            <a:ext cx="2114565" cy="395290"/>
          </a:xfrm>
          <a:prstGeom prst="rect">
            <a:avLst/>
          </a:prstGeom>
        </p:spPr>
      </p:pic>
      <p:grpSp>
        <p:nvGrpSpPr>
          <p:cNvPr id="16" name="Group 15">
            <a:extLst>
              <a:ext uri="{FF2B5EF4-FFF2-40B4-BE49-F238E27FC236}">
                <a16:creationId xmlns:a16="http://schemas.microsoft.com/office/drawing/2014/main" id="{77C0653C-818B-448B-B7CD-03DB67A125F9}"/>
              </a:ext>
            </a:extLst>
          </p:cNvPr>
          <p:cNvGrpSpPr/>
          <p:nvPr/>
        </p:nvGrpSpPr>
        <p:grpSpPr>
          <a:xfrm>
            <a:off x="2387852" y="3901650"/>
            <a:ext cx="5304297" cy="2320002"/>
            <a:chOff x="1979184" y="3992930"/>
            <a:chExt cx="5304297" cy="2320002"/>
          </a:xfrm>
        </p:grpSpPr>
        <p:sp>
          <p:nvSpPr>
            <p:cNvPr id="8" name="Flowchart: Process 7">
              <a:extLst>
                <a:ext uri="{FF2B5EF4-FFF2-40B4-BE49-F238E27FC236}">
                  <a16:creationId xmlns:a16="http://schemas.microsoft.com/office/drawing/2014/main" id="{154A92F2-ADC6-42B8-8F9A-994258101DE9}"/>
                </a:ext>
              </a:extLst>
            </p:cNvPr>
            <p:cNvSpPr/>
            <p:nvPr/>
          </p:nvSpPr>
          <p:spPr>
            <a:xfrm>
              <a:off x="1979184" y="4434912"/>
              <a:ext cx="1223237" cy="78179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Image</a:t>
              </a:r>
            </a:p>
          </p:txBody>
        </p:sp>
        <p:sp>
          <p:nvSpPr>
            <p:cNvPr id="10" name="Flowchart: Process 9">
              <a:extLst>
                <a:ext uri="{FF2B5EF4-FFF2-40B4-BE49-F238E27FC236}">
                  <a16:creationId xmlns:a16="http://schemas.microsoft.com/office/drawing/2014/main" id="{BD42BBBD-E568-4F68-AC7F-1456647A347C}"/>
                </a:ext>
              </a:extLst>
            </p:cNvPr>
            <p:cNvSpPr/>
            <p:nvPr/>
          </p:nvSpPr>
          <p:spPr>
            <a:xfrm>
              <a:off x="4160218" y="4185123"/>
              <a:ext cx="1544186" cy="1302583"/>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Inception V3</a:t>
              </a:r>
            </a:p>
          </p:txBody>
        </p:sp>
        <p:sp>
          <p:nvSpPr>
            <p:cNvPr id="11" name="Arrow: Right 10">
              <a:extLst>
                <a:ext uri="{FF2B5EF4-FFF2-40B4-BE49-F238E27FC236}">
                  <a16:creationId xmlns:a16="http://schemas.microsoft.com/office/drawing/2014/main" id="{2BEDE9B7-2C70-4AC6-A67D-EFA3A031ABC3}"/>
                </a:ext>
              </a:extLst>
            </p:cNvPr>
            <p:cNvSpPr/>
            <p:nvPr/>
          </p:nvSpPr>
          <p:spPr>
            <a:xfrm>
              <a:off x="3364120" y="4722866"/>
              <a:ext cx="562739" cy="20588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7CDF6C0B-234F-43B5-874F-E4429B49215F}"/>
                </a:ext>
              </a:extLst>
            </p:cNvPr>
            <p:cNvSpPr/>
            <p:nvPr/>
          </p:nvSpPr>
          <p:spPr>
            <a:xfrm>
              <a:off x="5866103" y="4733473"/>
              <a:ext cx="562739" cy="20588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Flowchart: Process 13">
              <a:extLst>
                <a:ext uri="{FF2B5EF4-FFF2-40B4-BE49-F238E27FC236}">
                  <a16:creationId xmlns:a16="http://schemas.microsoft.com/office/drawing/2014/main" id="{C36C42FE-5CA4-4BA4-BDAC-5B81D50D81B4}"/>
                </a:ext>
              </a:extLst>
            </p:cNvPr>
            <p:cNvSpPr/>
            <p:nvPr/>
          </p:nvSpPr>
          <p:spPr>
            <a:xfrm>
              <a:off x="6720742" y="3992930"/>
              <a:ext cx="562739" cy="1876962"/>
            </a:xfrm>
            <a:prstGeom prst="flowChartProcess">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dirty="0"/>
                <a:t>2048-Dimension</a:t>
              </a:r>
            </a:p>
          </p:txBody>
        </p:sp>
        <p:sp>
          <p:nvSpPr>
            <p:cNvPr id="15" name="TextBox 14">
              <a:extLst>
                <a:ext uri="{FF2B5EF4-FFF2-40B4-BE49-F238E27FC236}">
                  <a16:creationId xmlns:a16="http://schemas.microsoft.com/office/drawing/2014/main" id="{5DA99481-29F4-4460-ABFD-02BE7B7A01F3}"/>
                </a:ext>
              </a:extLst>
            </p:cNvPr>
            <p:cNvSpPr txBox="1"/>
            <p:nvPr/>
          </p:nvSpPr>
          <p:spPr>
            <a:xfrm>
              <a:off x="3031587" y="5943600"/>
              <a:ext cx="3495821" cy="369332"/>
            </a:xfrm>
            <a:prstGeom prst="rect">
              <a:avLst/>
            </a:prstGeom>
            <a:noFill/>
          </p:spPr>
          <p:txBody>
            <a:bodyPr wrap="square" rtlCol="0">
              <a:spAutoFit/>
            </a:bodyPr>
            <a:lstStyle/>
            <a:p>
              <a:r>
                <a:rPr lang="en-US" u="sng" dirty="0"/>
                <a:t>Illustration of FID score calculation</a:t>
              </a:r>
            </a:p>
          </p:txBody>
        </p:sp>
      </p:grpSp>
      <p:pic>
        <p:nvPicPr>
          <p:cNvPr id="9" name="Audio 8">
            <a:hlinkClick r:id="" action="ppaction://media"/>
            <a:extLst>
              <a:ext uri="{FF2B5EF4-FFF2-40B4-BE49-F238E27FC236}">
                <a16:creationId xmlns:a16="http://schemas.microsoft.com/office/drawing/2014/main" id="{BF73C2E4-B4B5-4A20-87F8-E23473006E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71144040"/>
      </p:ext>
    </p:extLst>
  </p:cSld>
  <p:clrMapOvr>
    <a:masterClrMapping/>
  </p:clrMapOvr>
  <mc:AlternateContent xmlns:mc="http://schemas.openxmlformats.org/markup-compatibility/2006" xmlns:p14="http://schemas.microsoft.com/office/powerpoint/2010/main">
    <mc:Choice Requires="p14">
      <p:transition spd="slow" p14:dur="2000" advTm="18417"/>
    </mc:Choice>
    <mc:Fallback xmlns="">
      <p:transition spd="slow" advTm="1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500"/>
                                        <p:tgtEl>
                                          <p:spTgt spid="4"/>
                                        </p:tgtEl>
                                      </p:cBhvr>
                                    </p:animEffect>
                                  </p:childTnLst>
                                </p:cTn>
                              </p:par>
                              <p:par>
                                <p:cTn id="10" presetID="22" presetClass="entr" presetSubtype="1"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up)">
                                      <p:cBhvr>
                                        <p:cTn id="18" dur="500"/>
                                        <p:tgtEl>
                                          <p:spTgt spid="3">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wipe(up)">
                                      <p:cBhvr>
                                        <p:cTn id="24" dur="500"/>
                                        <p:tgtEl>
                                          <p:spTgt spid="3">
                                            <p:txEl>
                                              <p:pRg st="9" end="9"/>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9"/>
                </p:tgtEl>
              </p:cMediaNode>
            </p:audio>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630259-2E99-42C6-925A-ED71BD9ED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D7ECD05-B4E0-4A46-AE36-17B3B1B20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065" y="0"/>
            <a:ext cx="4059935" cy="6858000"/>
          </a:xfrm>
          <a:prstGeom prst="rect">
            <a:avLst/>
          </a:prstGeom>
          <a:ln>
            <a:noFill/>
          </a:ln>
          <a:effectLst>
            <a:outerShdw blurRad="50800" dist="127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10643E1-7ABA-4C1E-A734-A26C5D704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6700"/>
          <a:stretch/>
        </p:blipFill>
        <p:spPr>
          <a:xfrm>
            <a:off x="8132064" y="0"/>
            <a:ext cx="4059936" cy="6858000"/>
          </a:xfrm>
          <a:prstGeom prst="rect">
            <a:avLst/>
          </a:prstGeo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8740031" y="1314450"/>
            <a:ext cx="2844002" cy="3680244"/>
          </a:xfrm>
        </p:spPr>
        <p:txBody>
          <a:bodyPr>
            <a:normAutofit/>
          </a:bodyPr>
          <a:lstStyle/>
          <a:p>
            <a:pPr algn="l"/>
            <a:r>
              <a:rPr lang="en-US" sz="4400"/>
              <a:t>Training Process</a:t>
            </a:r>
          </a:p>
        </p:txBody>
      </p:sp>
      <p:graphicFrame>
        <p:nvGraphicFramePr>
          <p:cNvPr id="8" name="Content Placeholder 2">
            <a:extLst>
              <a:ext uri="{FF2B5EF4-FFF2-40B4-BE49-F238E27FC236}">
                <a16:creationId xmlns:a16="http://schemas.microsoft.com/office/drawing/2014/main" id="{05A1190E-BF9E-49C0-A47D-DCEA7A491FB9}"/>
              </a:ext>
            </a:extLst>
          </p:cNvPr>
          <p:cNvGraphicFramePr>
            <a:graphicFrameLocks noGrp="1"/>
          </p:cNvGraphicFramePr>
          <p:nvPr>
            <p:ph sz="quarter" idx="13"/>
            <p:extLst>
              <p:ext uri="{D42A27DB-BD31-4B8C-83A1-F6EECF244321}">
                <p14:modId xmlns:p14="http://schemas.microsoft.com/office/powerpoint/2010/main" val="327942117"/>
              </p:ext>
            </p:extLst>
          </p:nvPr>
        </p:nvGraphicFramePr>
        <p:xfrm>
          <a:off x="1281704" y="1270001"/>
          <a:ext cx="5563423" cy="4345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33D6CE6-0271-4E84-8341-84FA7A76AD0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20880801"/>
      </p:ext>
    </p:extLst>
  </p:cSld>
  <p:clrMapOvr>
    <a:masterClrMapping/>
  </p:clrMapOvr>
  <mc:AlternateContent xmlns:mc="http://schemas.openxmlformats.org/markup-compatibility/2006" xmlns:p14="http://schemas.microsoft.com/office/powerpoint/2010/main">
    <mc:Choice Requires="p14">
      <p:transition spd="slow" p14:dur="2000" advTm="5518"/>
    </mc:Choice>
    <mc:Fallback xmlns="">
      <p:transition spd="slow" advTm="5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CF1C31-935D-43C7-A0AD-483128BACFC3}"/>
              </a:ext>
            </a:extLst>
          </p:cNvPr>
          <p:cNvPicPr>
            <a:picLocks noGrp="1" noChangeAspect="1"/>
          </p:cNvPicPr>
          <p:nvPr>
            <p:ph sz="quarter" idx="13"/>
          </p:nvPr>
        </p:nvPicPr>
        <p:blipFill>
          <a:blip r:embed="rId4"/>
          <a:stretch>
            <a:fillRect/>
          </a:stretch>
        </p:blipFill>
        <p:spPr>
          <a:xfrm>
            <a:off x="360546" y="1856412"/>
            <a:ext cx="5446713" cy="259615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Generator Loss</a:t>
            </a:r>
          </a:p>
        </p:txBody>
      </p:sp>
      <p:pic>
        <p:nvPicPr>
          <p:cNvPr id="12" name="Content Placeholder 6" descr="A screenshot of a survey&#10;&#10;Description automatically generated">
            <a:extLst>
              <a:ext uri="{FF2B5EF4-FFF2-40B4-BE49-F238E27FC236}">
                <a16:creationId xmlns:a16="http://schemas.microsoft.com/office/drawing/2014/main" id="{6DCF79DC-8A85-4E93-B7ED-A8EE425519E9}"/>
              </a:ext>
            </a:extLst>
          </p:cNvPr>
          <p:cNvPicPr>
            <a:picLocks noChangeAspect="1"/>
          </p:cNvPicPr>
          <p:nvPr/>
        </p:nvPicPr>
        <p:blipFill>
          <a:blip r:embed="rId5"/>
          <a:stretch>
            <a:fillRect/>
          </a:stretch>
        </p:blipFill>
        <p:spPr>
          <a:xfrm>
            <a:off x="6541477" y="2036111"/>
            <a:ext cx="5289977" cy="249368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064AA3B-6CA5-4EE2-87F0-5385C6888A08}"/>
              </a:ext>
            </a:extLst>
          </p:cNvPr>
          <p:cNvSpPr txBox="1"/>
          <p:nvPr/>
        </p:nvSpPr>
        <p:spPr>
          <a:xfrm>
            <a:off x="2385490" y="4529797"/>
            <a:ext cx="1764479" cy="369332"/>
          </a:xfrm>
          <a:prstGeom prst="rect">
            <a:avLst/>
          </a:prstGeom>
          <a:noFill/>
        </p:spPr>
        <p:txBody>
          <a:bodyPr wrap="square" rtlCol="0">
            <a:spAutoFit/>
          </a:bodyPr>
          <a:lstStyle/>
          <a:p>
            <a:r>
              <a:rPr lang="en-US" u="sng" dirty="0"/>
              <a:t>F2M Generator</a:t>
            </a:r>
          </a:p>
        </p:txBody>
      </p:sp>
      <p:sp>
        <p:nvSpPr>
          <p:cNvPr id="14" name="TextBox 13">
            <a:extLst>
              <a:ext uri="{FF2B5EF4-FFF2-40B4-BE49-F238E27FC236}">
                <a16:creationId xmlns:a16="http://schemas.microsoft.com/office/drawing/2014/main" id="{2AF41E23-07B6-49FE-931E-F1758C36338A}"/>
              </a:ext>
            </a:extLst>
          </p:cNvPr>
          <p:cNvSpPr txBox="1"/>
          <p:nvPr/>
        </p:nvSpPr>
        <p:spPr>
          <a:xfrm>
            <a:off x="8146210" y="4529797"/>
            <a:ext cx="1764479" cy="369332"/>
          </a:xfrm>
          <a:prstGeom prst="rect">
            <a:avLst/>
          </a:prstGeom>
          <a:noFill/>
        </p:spPr>
        <p:txBody>
          <a:bodyPr wrap="square" rtlCol="0">
            <a:spAutoFit/>
          </a:bodyPr>
          <a:lstStyle/>
          <a:p>
            <a:r>
              <a:rPr lang="en-US" u="sng" dirty="0"/>
              <a:t>M2F Generator</a:t>
            </a:r>
          </a:p>
        </p:txBody>
      </p:sp>
      <p:pic>
        <p:nvPicPr>
          <p:cNvPr id="3" name="Audio 2">
            <a:hlinkClick r:id="" action="ppaction://media"/>
            <a:extLst>
              <a:ext uri="{FF2B5EF4-FFF2-40B4-BE49-F238E27FC236}">
                <a16:creationId xmlns:a16="http://schemas.microsoft.com/office/drawing/2014/main" id="{4F9D6017-A278-4F21-86A1-6CB2495F14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232128359"/>
      </p:ext>
    </p:extLst>
  </p:cSld>
  <p:clrMapOvr>
    <a:masterClrMapping/>
  </p:clrMapOvr>
  <mc:AlternateContent xmlns:mc="http://schemas.openxmlformats.org/markup-compatibility/2006" xmlns:p14="http://schemas.microsoft.com/office/powerpoint/2010/main">
    <mc:Choice Requires="p14">
      <p:transition spd="slow" p14:dur="2000" advTm="13435"/>
    </mc:Choice>
    <mc:Fallback xmlns="">
      <p:transition spd="slow" advTm="13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CEF44AC7-FDB9-481D-A3CA-62AFD7481D22}"/>
              </a:ext>
            </a:extLst>
          </p:cNvPr>
          <p:cNvPicPr>
            <a:picLocks noGrp="1" noChangeAspect="1"/>
          </p:cNvPicPr>
          <p:nvPr>
            <p:ph sz="quarter" idx="13"/>
          </p:nvPr>
        </p:nvPicPr>
        <p:blipFill>
          <a:blip r:embed="rId4"/>
          <a:stretch>
            <a:fillRect/>
          </a:stretch>
        </p:blipFill>
        <p:spPr>
          <a:xfrm>
            <a:off x="242805" y="1746980"/>
            <a:ext cx="5555996" cy="262870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Discriminator Loss</a:t>
            </a:r>
          </a:p>
        </p:txBody>
      </p:sp>
      <p:sp>
        <p:nvSpPr>
          <p:cNvPr id="4" name="TextBox 3">
            <a:extLst>
              <a:ext uri="{FF2B5EF4-FFF2-40B4-BE49-F238E27FC236}">
                <a16:creationId xmlns:a16="http://schemas.microsoft.com/office/drawing/2014/main" id="{2F742E7F-8CE7-41BB-A377-EB3B25EF37E4}"/>
              </a:ext>
            </a:extLst>
          </p:cNvPr>
          <p:cNvSpPr txBox="1"/>
          <p:nvPr/>
        </p:nvSpPr>
        <p:spPr>
          <a:xfrm>
            <a:off x="2385490" y="4529797"/>
            <a:ext cx="2369390" cy="369332"/>
          </a:xfrm>
          <a:prstGeom prst="rect">
            <a:avLst/>
          </a:prstGeom>
          <a:noFill/>
        </p:spPr>
        <p:txBody>
          <a:bodyPr wrap="square" rtlCol="0">
            <a:spAutoFit/>
          </a:bodyPr>
          <a:lstStyle/>
          <a:p>
            <a:r>
              <a:rPr lang="en-US" u="sng" dirty="0"/>
              <a:t>M </a:t>
            </a:r>
            <a:r>
              <a:rPr lang="en-US" altLang="zh-CN" u="sng" dirty="0"/>
              <a:t>Discriminator</a:t>
            </a:r>
            <a:endParaRPr lang="en-US" u="sng" dirty="0"/>
          </a:p>
        </p:txBody>
      </p:sp>
      <p:sp>
        <p:nvSpPr>
          <p:cNvPr id="5" name="TextBox 4">
            <a:extLst>
              <a:ext uri="{FF2B5EF4-FFF2-40B4-BE49-F238E27FC236}">
                <a16:creationId xmlns:a16="http://schemas.microsoft.com/office/drawing/2014/main" id="{296E7750-482D-4CEA-9ABF-A878F256152E}"/>
              </a:ext>
            </a:extLst>
          </p:cNvPr>
          <p:cNvSpPr txBox="1"/>
          <p:nvPr/>
        </p:nvSpPr>
        <p:spPr>
          <a:xfrm>
            <a:off x="8146210" y="4529797"/>
            <a:ext cx="1961427" cy="369332"/>
          </a:xfrm>
          <a:prstGeom prst="rect">
            <a:avLst/>
          </a:prstGeom>
          <a:noFill/>
        </p:spPr>
        <p:txBody>
          <a:bodyPr wrap="square" rtlCol="0">
            <a:spAutoFit/>
          </a:bodyPr>
          <a:lstStyle/>
          <a:p>
            <a:r>
              <a:rPr lang="en-US" u="sng" dirty="0"/>
              <a:t>F Discriminator</a:t>
            </a:r>
          </a:p>
        </p:txBody>
      </p:sp>
      <p:pic>
        <p:nvPicPr>
          <p:cNvPr id="9" name="Picture 8" descr="Disc">
            <a:extLst>
              <a:ext uri="{FF2B5EF4-FFF2-40B4-BE49-F238E27FC236}">
                <a16:creationId xmlns:a16="http://schemas.microsoft.com/office/drawing/2014/main" id="{D41E2B84-F32F-4B78-B522-C812D687A796}"/>
              </a:ext>
            </a:extLst>
          </p:cNvPr>
          <p:cNvPicPr>
            <a:picLocks noChangeAspect="1"/>
          </p:cNvPicPr>
          <p:nvPr/>
        </p:nvPicPr>
        <p:blipFill>
          <a:blip r:embed="rId5"/>
          <a:stretch>
            <a:fillRect/>
          </a:stretch>
        </p:blipFill>
        <p:spPr>
          <a:xfrm>
            <a:off x="6196819" y="1746980"/>
            <a:ext cx="5508600" cy="2628706"/>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17079016-B8E6-476E-81B7-BBEA5BCF0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256319701"/>
      </p:ext>
    </p:extLst>
  </p:cSld>
  <p:clrMapOvr>
    <a:masterClrMapping/>
  </p:clrMapOvr>
  <mc:AlternateContent xmlns:mc="http://schemas.openxmlformats.org/markup-compatibility/2006" xmlns:p14="http://schemas.microsoft.com/office/powerpoint/2010/main">
    <mc:Choice Requires="p14">
      <p:transition spd="slow" p14:dur="2000" advTm="9788"/>
    </mc:Choice>
    <mc:Fallback xmlns="">
      <p:transition spd="slow" advTm="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text on a white background&#10;&#10;Description automatically generated">
            <a:extLst>
              <a:ext uri="{FF2B5EF4-FFF2-40B4-BE49-F238E27FC236}">
                <a16:creationId xmlns:a16="http://schemas.microsoft.com/office/drawing/2014/main" id="{E09D82A0-E56F-48DB-89F1-C2BC9E73721F}"/>
              </a:ext>
            </a:extLst>
          </p:cNvPr>
          <p:cNvPicPr>
            <a:picLocks noGrp="1" noChangeAspect="1"/>
          </p:cNvPicPr>
          <p:nvPr>
            <p:ph sz="quarter" idx="13"/>
          </p:nvPr>
        </p:nvPicPr>
        <p:blipFill>
          <a:blip r:embed="rId4"/>
          <a:stretch>
            <a:fillRect/>
          </a:stretch>
        </p:blipFill>
        <p:spPr>
          <a:xfrm>
            <a:off x="1453356" y="1296194"/>
            <a:ext cx="8943975" cy="425767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Cycle Consistency Loss</a:t>
            </a:r>
          </a:p>
        </p:txBody>
      </p:sp>
      <p:pic>
        <p:nvPicPr>
          <p:cNvPr id="3" name="Audio 2">
            <a:hlinkClick r:id="" action="ppaction://media"/>
            <a:extLst>
              <a:ext uri="{FF2B5EF4-FFF2-40B4-BE49-F238E27FC236}">
                <a16:creationId xmlns:a16="http://schemas.microsoft.com/office/drawing/2014/main" id="{1576B99F-9394-4090-BC7A-3D490A6FA1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183225030"/>
      </p:ext>
    </p:extLst>
  </p:cSld>
  <p:clrMapOvr>
    <a:masterClrMapping/>
  </p:clrMapOvr>
  <mc:AlternateContent xmlns:mc="http://schemas.openxmlformats.org/markup-compatibility/2006" xmlns:p14="http://schemas.microsoft.com/office/powerpoint/2010/main">
    <mc:Choice Requires="p14">
      <p:transition spd="slow" p14:dur="2000" advTm="4186"/>
    </mc:Choice>
    <mc:Fallback xmlns="">
      <p:transition spd="slow" advTm="4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automatically generated">
            <a:extLst>
              <a:ext uri="{FF2B5EF4-FFF2-40B4-BE49-F238E27FC236}">
                <a16:creationId xmlns:a16="http://schemas.microsoft.com/office/drawing/2014/main" id="{40E11F77-B1A0-45C9-AE13-6A844893E02B}"/>
              </a:ext>
            </a:extLst>
          </p:cNvPr>
          <p:cNvPicPr>
            <a:picLocks noGrp="1" noChangeAspect="1"/>
          </p:cNvPicPr>
          <p:nvPr>
            <p:ph sz="quarter" idx="13"/>
          </p:nvPr>
        </p:nvPicPr>
        <p:blipFill>
          <a:blip r:embed="rId4"/>
          <a:stretch>
            <a:fillRect/>
          </a:stretch>
        </p:blipFill>
        <p:spPr>
          <a:xfrm>
            <a:off x="225084" y="1886817"/>
            <a:ext cx="5120640" cy="2428122"/>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Identity loss </a:t>
            </a:r>
          </a:p>
        </p:txBody>
      </p:sp>
      <p:pic>
        <p:nvPicPr>
          <p:cNvPr id="7" name="Picture 6" descr="A close up of a map&#10;&#10;Description automatically generated">
            <a:extLst>
              <a:ext uri="{FF2B5EF4-FFF2-40B4-BE49-F238E27FC236}">
                <a16:creationId xmlns:a16="http://schemas.microsoft.com/office/drawing/2014/main" id="{0AEDEDD9-8025-4B4B-9A1B-60C19747ABB8}"/>
              </a:ext>
            </a:extLst>
          </p:cNvPr>
          <p:cNvPicPr>
            <a:picLocks noChangeAspect="1"/>
          </p:cNvPicPr>
          <p:nvPr/>
        </p:nvPicPr>
        <p:blipFill>
          <a:blip r:embed="rId5"/>
          <a:stretch>
            <a:fillRect/>
          </a:stretch>
        </p:blipFill>
        <p:spPr>
          <a:xfrm>
            <a:off x="5994548" y="1711097"/>
            <a:ext cx="5502786" cy="260384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BC85841-D1CA-4070-B38D-218E5AF79EFF}"/>
              </a:ext>
            </a:extLst>
          </p:cNvPr>
          <p:cNvSpPr txBox="1"/>
          <p:nvPr/>
        </p:nvSpPr>
        <p:spPr>
          <a:xfrm>
            <a:off x="2385490" y="4529797"/>
            <a:ext cx="2369390" cy="369332"/>
          </a:xfrm>
          <a:prstGeom prst="rect">
            <a:avLst/>
          </a:prstGeom>
          <a:noFill/>
        </p:spPr>
        <p:txBody>
          <a:bodyPr wrap="square" rtlCol="0">
            <a:spAutoFit/>
          </a:bodyPr>
          <a:lstStyle/>
          <a:p>
            <a:r>
              <a:rPr lang="en-US" altLang="zh-CN" u="sng"/>
              <a:t>Male</a:t>
            </a:r>
            <a:endParaRPr lang="en-US" u="sng" dirty="0"/>
          </a:p>
        </p:txBody>
      </p:sp>
      <p:sp>
        <p:nvSpPr>
          <p:cNvPr id="9" name="TextBox 8">
            <a:extLst>
              <a:ext uri="{FF2B5EF4-FFF2-40B4-BE49-F238E27FC236}">
                <a16:creationId xmlns:a16="http://schemas.microsoft.com/office/drawing/2014/main" id="{C85BD419-3D98-4007-86CD-C7171854A1B8}"/>
              </a:ext>
            </a:extLst>
          </p:cNvPr>
          <p:cNvSpPr txBox="1"/>
          <p:nvPr/>
        </p:nvSpPr>
        <p:spPr>
          <a:xfrm>
            <a:off x="8146210" y="4529797"/>
            <a:ext cx="1961427" cy="369332"/>
          </a:xfrm>
          <a:prstGeom prst="rect">
            <a:avLst/>
          </a:prstGeom>
          <a:noFill/>
        </p:spPr>
        <p:txBody>
          <a:bodyPr wrap="square" rtlCol="0">
            <a:spAutoFit/>
          </a:bodyPr>
          <a:lstStyle/>
          <a:p>
            <a:r>
              <a:rPr lang="en-US" u="sng"/>
              <a:t>Female</a:t>
            </a:r>
            <a:endParaRPr lang="en-US" u="sng" dirty="0"/>
          </a:p>
        </p:txBody>
      </p:sp>
      <p:pic>
        <p:nvPicPr>
          <p:cNvPr id="3" name="Audio 2">
            <a:hlinkClick r:id="" action="ppaction://media"/>
            <a:extLst>
              <a:ext uri="{FF2B5EF4-FFF2-40B4-BE49-F238E27FC236}">
                <a16:creationId xmlns:a16="http://schemas.microsoft.com/office/drawing/2014/main" id="{982C5FEF-AA30-4B6C-9BB5-D5AED7AB42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670812086"/>
      </p:ext>
    </p:extLst>
  </p:cSld>
  <p:clrMapOvr>
    <a:masterClrMapping/>
  </p:clrMapOvr>
  <mc:AlternateContent xmlns:mc="http://schemas.openxmlformats.org/markup-compatibility/2006" xmlns:p14="http://schemas.microsoft.com/office/powerpoint/2010/main">
    <mc:Choice Requires="p14">
      <p:transition spd="slow" p14:dur="2000" advTm="5625"/>
    </mc:Choice>
    <mc:Fallback xmlns="">
      <p:transition spd="slow" advTm="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AB82D-25D7-495B-9548-AAE443DA2AEA}"/>
              </a:ext>
            </a:extLst>
          </p:cNvPr>
          <p:cNvSpPr>
            <a:spLocks noGrp="1"/>
          </p:cNvSpPr>
          <p:nvPr>
            <p:ph type="title"/>
          </p:nvPr>
        </p:nvSpPr>
        <p:spPr>
          <a:xfrm>
            <a:off x="641074" y="1314450"/>
            <a:ext cx="2844002" cy="3680244"/>
          </a:xfrm>
        </p:spPr>
        <p:txBody>
          <a:bodyPr>
            <a:normAutofit/>
          </a:bodyPr>
          <a:lstStyle/>
          <a:p>
            <a:pPr algn="l"/>
            <a:r>
              <a:rPr lang="en-US" sz="4400"/>
              <a:t>Agenda</a:t>
            </a:r>
          </a:p>
        </p:txBody>
      </p:sp>
      <p:pic>
        <p:nvPicPr>
          <p:cNvPr id="23" name="Picture 2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5" name="Picture 2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14" name="Content Placeholder 2">
            <a:extLst>
              <a:ext uri="{FF2B5EF4-FFF2-40B4-BE49-F238E27FC236}">
                <a16:creationId xmlns:a16="http://schemas.microsoft.com/office/drawing/2014/main" id="{B71400BF-688E-4EAD-9AA4-F158E59C90E2}"/>
              </a:ext>
            </a:extLst>
          </p:cNvPr>
          <p:cNvGraphicFramePr>
            <a:graphicFrameLocks noGrp="1"/>
          </p:cNvGraphicFramePr>
          <p:nvPr>
            <p:ph sz="quarter" idx="13"/>
            <p:extLst>
              <p:ext uri="{D42A27DB-BD31-4B8C-83A1-F6EECF244321}">
                <p14:modId xmlns:p14="http://schemas.microsoft.com/office/powerpoint/2010/main" val="3984166199"/>
              </p:ext>
            </p:extLst>
          </p:nvPr>
        </p:nvGraphicFramePr>
        <p:xfrm>
          <a:off x="4594225" y="783772"/>
          <a:ext cx="6683375" cy="55734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D0BFD0FA-FFE8-42F5-BFF5-20E4802F98D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854401863"/>
      </p:ext>
    </p:extLst>
  </p:cSld>
  <p:clrMapOvr>
    <a:masterClrMapping/>
  </p:clrMapOvr>
  <mc:AlternateContent xmlns:mc="http://schemas.openxmlformats.org/markup-compatibility/2006" xmlns:p14="http://schemas.microsoft.com/office/powerpoint/2010/main">
    <mc:Choice Requires="p14">
      <p:transition spd="slow" p14:dur="2000" advTm="19595"/>
    </mc:Choice>
    <mc:Fallback xmlns="">
      <p:transition spd="slow" advTm="19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white&#10;&#10;Description automatically generated">
            <a:extLst>
              <a:ext uri="{FF2B5EF4-FFF2-40B4-BE49-F238E27FC236}">
                <a16:creationId xmlns:a16="http://schemas.microsoft.com/office/drawing/2014/main" id="{F1D90B20-DC3A-4E4B-8664-B80DFB62441F}"/>
              </a:ext>
            </a:extLst>
          </p:cNvPr>
          <p:cNvPicPr>
            <a:picLocks noGrp="1" noChangeAspect="1"/>
          </p:cNvPicPr>
          <p:nvPr>
            <p:ph sz="quarter" idx="13"/>
          </p:nvPr>
        </p:nvPicPr>
        <p:blipFill>
          <a:blip r:embed="rId4"/>
          <a:stretch>
            <a:fillRect/>
          </a:stretch>
        </p:blipFill>
        <p:spPr>
          <a:xfrm>
            <a:off x="1429544" y="1286669"/>
            <a:ext cx="8991600" cy="427672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FID Curve</a:t>
            </a:r>
          </a:p>
        </p:txBody>
      </p:sp>
      <p:pic>
        <p:nvPicPr>
          <p:cNvPr id="3" name="Audio 2">
            <a:hlinkClick r:id="" action="ppaction://media"/>
            <a:extLst>
              <a:ext uri="{FF2B5EF4-FFF2-40B4-BE49-F238E27FC236}">
                <a16:creationId xmlns:a16="http://schemas.microsoft.com/office/drawing/2014/main" id="{42C34E65-F562-4780-A409-49439B218C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923529609"/>
      </p:ext>
    </p:extLst>
  </p:cSld>
  <p:clrMapOvr>
    <a:masterClrMapping/>
  </p:clrMapOvr>
  <mc:AlternateContent xmlns:mc="http://schemas.openxmlformats.org/markup-compatibility/2006" xmlns:p14="http://schemas.microsoft.com/office/powerpoint/2010/main">
    <mc:Choice Requires="p14">
      <p:transition spd="slow" p14:dur="2000" advTm="12386"/>
    </mc:Choice>
    <mc:Fallback xmlns="">
      <p:transition spd="slow" advTm="1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79E9E7-C6BB-4A38-9E88-D3D6419FCCFF}"/>
              </a:ext>
            </a:extLst>
          </p:cNvPr>
          <p:cNvPicPr>
            <a:picLocks noGrp="1" noChangeAspect="1"/>
          </p:cNvPicPr>
          <p:nvPr>
            <p:ph sz="quarter" idx="13"/>
          </p:nvPr>
        </p:nvPicPr>
        <p:blipFill>
          <a:blip r:embed="rId4"/>
          <a:stretch>
            <a:fillRect/>
          </a:stretch>
        </p:blipFill>
        <p:spPr>
          <a:xfrm>
            <a:off x="993791" y="949876"/>
            <a:ext cx="8229600" cy="2743200"/>
          </a:xfr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Training Gifs</a:t>
            </a:r>
          </a:p>
        </p:txBody>
      </p:sp>
      <p:pic>
        <p:nvPicPr>
          <p:cNvPr id="7" name="Picture 6">
            <a:extLst>
              <a:ext uri="{FF2B5EF4-FFF2-40B4-BE49-F238E27FC236}">
                <a16:creationId xmlns:a16="http://schemas.microsoft.com/office/drawing/2014/main" id="{20B96C71-B105-4269-B6B8-7671367E3244}"/>
              </a:ext>
            </a:extLst>
          </p:cNvPr>
          <p:cNvPicPr>
            <a:picLocks noChangeAspect="1"/>
          </p:cNvPicPr>
          <p:nvPr/>
        </p:nvPicPr>
        <p:blipFill>
          <a:blip r:embed="rId5"/>
          <a:stretch>
            <a:fillRect/>
          </a:stretch>
        </p:blipFill>
        <p:spPr>
          <a:xfrm>
            <a:off x="993791" y="3918749"/>
            <a:ext cx="8229600" cy="2743200"/>
          </a:xfrm>
          <a:prstGeom prst="rect">
            <a:avLst/>
          </a:prstGeom>
        </p:spPr>
      </p:pic>
      <p:pic>
        <p:nvPicPr>
          <p:cNvPr id="9" name="Audio 8">
            <a:hlinkClick r:id="" action="ppaction://media"/>
            <a:extLst>
              <a:ext uri="{FF2B5EF4-FFF2-40B4-BE49-F238E27FC236}">
                <a16:creationId xmlns:a16="http://schemas.microsoft.com/office/drawing/2014/main" id="{29090211-4E4A-44F4-B17A-40AABA0791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01028554"/>
      </p:ext>
    </p:extLst>
  </p:cSld>
  <p:clrMapOvr>
    <a:masterClrMapping/>
  </p:clrMapOvr>
  <mc:AlternateContent xmlns:mc="http://schemas.openxmlformats.org/markup-compatibility/2006" xmlns:p14="http://schemas.microsoft.com/office/powerpoint/2010/main">
    <mc:Choice Requires="p14">
      <p:transition spd="slow" p14:dur="2000" advTm="12929"/>
    </mc:Choice>
    <mc:Fallback xmlns="">
      <p:transition spd="slow" advTm="12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79E9E7-C6BB-4A38-9E88-D3D6419FCCFF}"/>
              </a:ext>
            </a:extLst>
          </p:cNvPr>
          <p:cNvPicPr>
            <a:picLocks noGrp="1" noChangeAspect="1"/>
          </p:cNvPicPr>
          <p:nvPr>
            <p:ph sz="quarter" idx="13"/>
          </p:nvPr>
        </p:nvPicPr>
        <p:blipFill>
          <a:blip r:embed="rId4"/>
          <a:stretch>
            <a:fillRect/>
          </a:stretch>
        </p:blipFill>
        <p:spPr>
          <a:xfrm>
            <a:off x="993791" y="949876"/>
            <a:ext cx="8229600" cy="2743200"/>
          </a:xfr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Training Gifs</a:t>
            </a:r>
          </a:p>
        </p:txBody>
      </p:sp>
      <p:pic>
        <p:nvPicPr>
          <p:cNvPr id="7" name="Picture 6">
            <a:extLst>
              <a:ext uri="{FF2B5EF4-FFF2-40B4-BE49-F238E27FC236}">
                <a16:creationId xmlns:a16="http://schemas.microsoft.com/office/drawing/2014/main" id="{20B96C71-B105-4269-B6B8-7671367E3244}"/>
              </a:ext>
            </a:extLst>
          </p:cNvPr>
          <p:cNvPicPr>
            <a:picLocks noChangeAspect="1"/>
          </p:cNvPicPr>
          <p:nvPr/>
        </p:nvPicPr>
        <p:blipFill>
          <a:blip r:embed="rId5"/>
          <a:stretch>
            <a:fillRect/>
          </a:stretch>
        </p:blipFill>
        <p:spPr>
          <a:xfrm>
            <a:off x="993791" y="3918749"/>
            <a:ext cx="8229600" cy="2743200"/>
          </a:xfrm>
          <a:prstGeom prst="rect">
            <a:avLst/>
          </a:prstGeom>
        </p:spPr>
      </p:pic>
      <p:pic>
        <p:nvPicPr>
          <p:cNvPr id="8" name="Picture 7">
            <a:extLst>
              <a:ext uri="{FF2B5EF4-FFF2-40B4-BE49-F238E27FC236}">
                <a16:creationId xmlns:a16="http://schemas.microsoft.com/office/drawing/2014/main" id="{B70116B0-3275-4965-B848-A018EFF0BEF7}"/>
              </a:ext>
            </a:extLst>
          </p:cNvPr>
          <p:cNvPicPr>
            <a:picLocks noChangeAspect="1"/>
          </p:cNvPicPr>
          <p:nvPr/>
        </p:nvPicPr>
        <p:blipFill>
          <a:blip r:embed="rId6"/>
          <a:stretch>
            <a:fillRect/>
          </a:stretch>
        </p:blipFill>
        <p:spPr>
          <a:xfrm>
            <a:off x="993791" y="3918749"/>
            <a:ext cx="8229600" cy="2743200"/>
          </a:xfrm>
          <a:prstGeom prst="rect">
            <a:avLst/>
          </a:prstGeom>
        </p:spPr>
      </p:pic>
      <p:pic>
        <p:nvPicPr>
          <p:cNvPr id="10" name="Picture 9">
            <a:extLst>
              <a:ext uri="{FF2B5EF4-FFF2-40B4-BE49-F238E27FC236}">
                <a16:creationId xmlns:a16="http://schemas.microsoft.com/office/drawing/2014/main" id="{AA7425AF-E48C-4999-8F38-325126E3C095}"/>
              </a:ext>
            </a:extLst>
          </p:cNvPr>
          <p:cNvPicPr>
            <a:picLocks noChangeAspect="1"/>
          </p:cNvPicPr>
          <p:nvPr/>
        </p:nvPicPr>
        <p:blipFill>
          <a:blip r:embed="rId7"/>
          <a:stretch>
            <a:fillRect/>
          </a:stretch>
        </p:blipFill>
        <p:spPr>
          <a:xfrm>
            <a:off x="1182614" y="912684"/>
            <a:ext cx="8229600" cy="2743200"/>
          </a:xfrm>
          <a:prstGeom prst="rect">
            <a:avLst/>
          </a:prstGeom>
        </p:spPr>
      </p:pic>
      <p:pic>
        <p:nvPicPr>
          <p:cNvPr id="12" name="Audio 11">
            <a:hlinkClick r:id="" action="ppaction://media"/>
            <a:extLst>
              <a:ext uri="{FF2B5EF4-FFF2-40B4-BE49-F238E27FC236}">
                <a16:creationId xmlns:a16="http://schemas.microsoft.com/office/drawing/2014/main" id="{3F2DC96B-37F8-447D-93FC-B7541AE39B5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76105811"/>
      </p:ext>
    </p:extLst>
  </p:cSld>
  <p:clrMapOvr>
    <a:masterClrMapping/>
  </p:clrMapOvr>
  <mc:AlternateContent xmlns:mc="http://schemas.openxmlformats.org/markup-compatibility/2006" xmlns:p14="http://schemas.microsoft.com/office/powerpoint/2010/main">
    <mc:Choice Requires="p14">
      <p:transition spd="slow" p14:dur="2000" advTm="7827"/>
    </mc:Choice>
    <mc:Fallback xmlns="">
      <p:transition spd="slow" advTm="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group of people posing for the camera&#10;&#10;Description automatically generated">
            <a:extLst>
              <a:ext uri="{FF2B5EF4-FFF2-40B4-BE49-F238E27FC236}">
                <a16:creationId xmlns:a16="http://schemas.microsoft.com/office/drawing/2014/main" id="{D1CB9D07-2188-43CB-B913-F0B9033234CB}"/>
              </a:ext>
            </a:extLst>
          </p:cNvPr>
          <p:cNvPicPr>
            <a:picLocks noChangeAspect="1"/>
          </p:cNvPicPr>
          <p:nvPr/>
        </p:nvPicPr>
        <p:blipFill rotWithShape="1">
          <a:blip r:embed="rId5"/>
          <a:srcRect l="14552" r="12925" b="1"/>
          <a:stretch/>
        </p:blipFill>
        <p:spPr>
          <a:xfrm>
            <a:off x="1" y="10"/>
            <a:ext cx="7479157" cy="3428987"/>
          </a:xfrm>
          <a:prstGeom prst="rect">
            <a:avLst/>
          </a:prstGeom>
        </p:spPr>
      </p:pic>
      <p:pic>
        <p:nvPicPr>
          <p:cNvPr id="4" name="Content Placeholder 3" descr="A group of people posing for the camera&#10;&#10;Description automatically generated">
            <a:extLst>
              <a:ext uri="{FF2B5EF4-FFF2-40B4-BE49-F238E27FC236}">
                <a16:creationId xmlns:a16="http://schemas.microsoft.com/office/drawing/2014/main" id="{16121515-D357-42C3-9E6D-AAD66E36FC8E}"/>
              </a:ext>
            </a:extLst>
          </p:cNvPr>
          <p:cNvPicPr>
            <a:picLocks noChangeAspect="1"/>
          </p:cNvPicPr>
          <p:nvPr/>
        </p:nvPicPr>
        <p:blipFill rotWithShape="1">
          <a:blip r:embed="rId6"/>
          <a:srcRect l="15750" r="11727"/>
          <a:stretch/>
        </p:blipFill>
        <p:spPr>
          <a:xfrm>
            <a:off x="1" y="3428998"/>
            <a:ext cx="7479157" cy="3429001"/>
          </a:xfrm>
          <a:prstGeom prst="rect">
            <a:avLst/>
          </a:prstGeom>
        </p:spPr>
      </p:pic>
      <p:cxnSp>
        <p:nvCxnSpPr>
          <p:cNvPr id="2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8196408" y="640831"/>
            <a:ext cx="3352128" cy="1573863"/>
          </a:xfrm>
        </p:spPr>
        <p:txBody>
          <a:bodyPr>
            <a:normAutofit/>
          </a:bodyPr>
          <a:lstStyle/>
          <a:p>
            <a:pPr algn="l"/>
            <a:r>
              <a:rPr lang="en-US"/>
              <a:t>Training results</a:t>
            </a:r>
            <a:endParaRPr lang="en-US" dirty="0"/>
          </a:p>
        </p:txBody>
      </p:sp>
      <p:sp>
        <p:nvSpPr>
          <p:cNvPr id="11" name="Content Placeholder 10">
            <a:extLst>
              <a:ext uri="{FF2B5EF4-FFF2-40B4-BE49-F238E27FC236}">
                <a16:creationId xmlns:a16="http://schemas.microsoft.com/office/drawing/2014/main" id="{8F1D073E-9EFA-4D47-B968-E10F79880635}"/>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8" name="Audio 7">
            <a:hlinkClick r:id="" action="ppaction://media"/>
            <a:extLst>
              <a:ext uri="{FF2B5EF4-FFF2-40B4-BE49-F238E27FC236}">
                <a16:creationId xmlns:a16="http://schemas.microsoft.com/office/drawing/2014/main" id="{9CFB630A-771E-4A03-90AB-DC942C45AE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10161400"/>
      </p:ext>
    </p:extLst>
  </p:cSld>
  <p:clrMapOvr>
    <a:masterClrMapping/>
  </p:clrMapOvr>
  <mc:AlternateContent xmlns:mc="http://schemas.openxmlformats.org/markup-compatibility/2006" xmlns:p14="http://schemas.microsoft.com/office/powerpoint/2010/main">
    <mc:Choice Requires="p14">
      <p:transition spd="slow" p14:dur="2000" advTm="9494"/>
    </mc:Choice>
    <mc:Fallback xmlns="">
      <p:transition spd="slow" advTm="9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descr="A group of people looking at the camera&#10;&#10;Description automatically generated">
            <a:extLst>
              <a:ext uri="{FF2B5EF4-FFF2-40B4-BE49-F238E27FC236}">
                <a16:creationId xmlns:a16="http://schemas.microsoft.com/office/drawing/2014/main" id="{098FD401-501B-4537-B611-8405126D30EB}"/>
              </a:ext>
            </a:extLst>
          </p:cNvPr>
          <p:cNvPicPr>
            <a:picLocks noChangeAspect="1"/>
          </p:cNvPicPr>
          <p:nvPr/>
        </p:nvPicPr>
        <p:blipFill rotWithShape="1">
          <a:blip r:embed="rId5"/>
          <a:srcRect l="14500" r="12977" b="1"/>
          <a:stretch/>
        </p:blipFill>
        <p:spPr>
          <a:xfrm>
            <a:off x="1" y="10"/>
            <a:ext cx="7479157" cy="3428987"/>
          </a:xfrm>
          <a:prstGeom prst="rect">
            <a:avLst/>
          </a:prstGeom>
        </p:spPr>
      </p:pic>
      <p:pic>
        <p:nvPicPr>
          <p:cNvPr id="4" name="Content Placeholder 3" descr="A group of people posing for the camera&#10;&#10;Description automatically generated">
            <a:extLst>
              <a:ext uri="{FF2B5EF4-FFF2-40B4-BE49-F238E27FC236}">
                <a16:creationId xmlns:a16="http://schemas.microsoft.com/office/drawing/2014/main" id="{D399823F-0F21-4065-AA99-6BFAFAABE0D3}"/>
              </a:ext>
            </a:extLst>
          </p:cNvPr>
          <p:cNvPicPr>
            <a:picLocks noChangeAspect="1"/>
          </p:cNvPicPr>
          <p:nvPr/>
        </p:nvPicPr>
        <p:blipFill rotWithShape="1">
          <a:blip r:embed="rId6"/>
          <a:srcRect l="14000" r="13477"/>
          <a:stretch/>
        </p:blipFill>
        <p:spPr>
          <a:xfrm>
            <a:off x="1" y="3428998"/>
            <a:ext cx="7479157" cy="3429001"/>
          </a:xfrm>
          <a:prstGeom prst="rect">
            <a:avLst/>
          </a:prstGeom>
        </p:spPr>
      </p:pic>
      <p:cxnSp>
        <p:nvCxnSpPr>
          <p:cNvPr id="1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8196408" y="640831"/>
            <a:ext cx="3352128" cy="1573863"/>
          </a:xfrm>
        </p:spPr>
        <p:txBody>
          <a:bodyPr>
            <a:normAutofit/>
          </a:bodyPr>
          <a:lstStyle/>
          <a:p>
            <a:pPr algn="l"/>
            <a:r>
              <a:rPr lang="en-US" dirty="0"/>
              <a:t>Training results</a:t>
            </a:r>
          </a:p>
        </p:txBody>
      </p:sp>
      <p:sp>
        <p:nvSpPr>
          <p:cNvPr id="11" name="Content Placeholder 10">
            <a:extLst>
              <a:ext uri="{FF2B5EF4-FFF2-40B4-BE49-F238E27FC236}">
                <a16:creationId xmlns:a16="http://schemas.microsoft.com/office/drawing/2014/main" id="{3DDFF921-1FC3-44CD-8EE8-5E6087C9A1F4}"/>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8" name="Audio 7">
            <a:hlinkClick r:id="" action="ppaction://media"/>
            <a:extLst>
              <a:ext uri="{FF2B5EF4-FFF2-40B4-BE49-F238E27FC236}">
                <a16:creationId xmlns:a16="http://schemas.microsoft.com/office/drawing/2014/main" id="{DCAECF4D-7A68-4228-A119-5754AD4B7A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189658796"/>
      </p:ext>
    </p:extLst>
  </p:cSld>
  <p:clrMapOvr>
    <a:masterClrMapping/>
  </p:clrMapOvr>
  <mc:AlternateContent xmlns:mc="http://schemas.openxmlformats.org/markup-compatibility/2006" xmlns:p14="http://schemas.microsoft.com/office/powerpoint/2010/main">
    <mc:Choice Requires="p14">
      <p:transition spd="slow" p14:dur="2000" advTm="3278"/>
    </mc:Choice>
    <mc:Fallback xmlns="">
      <p:transition spd="slow" advTm="3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posing for a photo&#10;&#10;Description automatically generated">
            <a:extLst>
              <a:ext uri="{FF2B5EF4-FFF2-40B4-BE49-F238E27FC236}">
                <a16:creationId xmlns:a16="http://schemas.microsoft.com/office/drawing/2014/main" id="{0A151DBB-84DB-4073-ABF4-C96857CE5970}"/>
              </a:ext>
            </a:extLst>
          </p:cNvPr>
          <p:cNvPicPr>
            <a:picLocks noChangeAspect="1"/>
          </p:cNvPicPr>
          <p:nvPr/>
        </p:nvPicPr>
        <p:blipFill rotWithShape="1">
          <a:blip r:embed="rId5"/>
          <a:srcRect l="14863" r="12614" b="1"/>
          <a:stretch/>
        </p:blipFill>
        <p:spPr>
          <a:xfrm>
            <a:off x="1" y="10"/>
            <a:ext cx="7479157" cy="3428987"/>
          </a:xfrm>
          <a:prstGeom prst="rect">
            <a:avLst/>
          </a:prstGeom>
        </p:spPr>
      </p:pic>
      <p:pic>
        <p:nvPicPr>
          <p:cNvPr id="4" name="Content Placeholder 3" descr="A couple of people posing for the camera&#10;&#10;Description automatically generated">
            <a:extLst>
              <a:ext uri="{FF2B5EF4-FFF2-40B4-BE49-F238E27FC236}">
                <a16:creationId xmlns:a16="http://schemas.microsoft.com/office/drawing/2014/main" id="{67B0D120-BEF9-469F-BE76-6412C25F4DA3}"/>
              </a:ext>
            </a:extLst>
          </p:cNvPr>
          <p:cNvPicPr>
            <a:picLocks noChangeAspect="1"/>
          </p:cNvPicPr>
          <p:nvPr/>
        </p:nvPicPr>
        <p:blipFill rotWithShape="1">
          <a:blip r:embed="rId6"/>
          <a:srcRect l="15278" r="12198"/>
          <a:stretch/>
        </p:blipFill>
        <p:spPr>
          <a:xfrm>
            <a:off x="1" y="3428998"/>
            <a:ext cx="7479157" cy="3429001"/>
          </a:xfrm>
          <a:prstGeom prst="rect">
            <a:avLst/>
          </a:prstGeom>
        </p:spPr>
      </p:pic>
      <p:cxnSp>
        <p:nvCxnSpPr>
          <p:cNvPr id="1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8196408" y="640831"/>
            <a:ext cx="3352128" cy="1573863"/>
          </a:xfrm>
        </p:spPr>
        <p:txBody>
          <a:bodyPr>
            <a:normAutofit/>
          </a:bodyPr>
          <a:lstStyle/>
          <a:p>
            <a:pPr algn="l"/>
            <a:r>
              <a:rPr lang="en-US" dirty="0"/>
              <a:t>Training results</a:t>
            </a:r>
          </a:p>
        </p:txBody>
      </p:sp>
      <p:sp>
        <p:nvSpPr>
          <p:cNvPr id="11" name="Content Placeholder 10">
            <a:extLst>
              <a:ext uri="{FF2B5EF4-FFF2-40B4-BE49-F238E27FC236}">
                <a16:creationId xmlns:a16="http://schemas.microsoft.com/office/drawing/2014/main" id="{53F4DFA1-4109-4A6E-B5C5-8C91E6163379}"/>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9" name="Audio 8">
            <a:hlinkClick r:id="" action="ppaction://media"/>
            <a:extLst>
              <a:ext uri="{FF2B5EF4-FFF2-40B4-BE49-F238E27FC236}">
                <a16:creationId xmlns:a16="http://schemas.microsoft.com/office/drawing/2014/main" id="{293013ED-50BF-4EA7-8D3D-0BA17A26F1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74355408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descr="A picture containing photo, man, different, shirt&#10;&#10;Description automatically generated">
            <a:extLst>
              <a:ext uri="{FF2B5EF4-FFF2-40B4-BE49-F238E27FC236}">
                <a16:creationId xmlns:a16="http://schemas.microsoft.com/office/drawing/2014/main" id="{C88DF21F-B5F8-4D6D-A28A-15CA8B911BB5}"/>
              </a:ext>
            </a:extLst>
          </p:cNvPr>
          <p:cNvPicPr>
            <a:picLocks noChangeAspect="1"/>
          </p:cNvPicPr>
          <p:nvPr/>
        </p:nvPicPr>
        <p:blipFill rotWithShape="1">
          <a:blip r:embed="rId5"/>
          <a:srcRect l="14298" r="13179" b="1"/>
          <a:stretch/>
        </p:blipFill>
        <p:spPr>
          <a:xfrm>
            <a:off x="1" y="10"/>
            <a:ext cx="7479157" cy="3428987"/>
          </a:xfrm>
          <a:prstGeom prst="rect">
            <a:avLst/>
          </a:prstGeom>
        </p:spPr>
      </p:pic>
      <p:pic>
        <p:nvPicPr>
          <p:cNvPr id="7" name="Picture 6">
            <a:extLst>
              <a:ext uri="{FF2B5EF4-FFF2-40B4-BE49-F238E27FC236}">
                <a16:creationId xmlns:a16="http://schemas.microsoft.com/office/drawing/2014/main" id="{15C96235-2A58-4CE2-881F-178CC649FB8F}"/>
              </a:ext>
            </a:extLst>
          </p:cNvPr>
          <p:cNvPicPr>
            <a:picLocks noChangeAspect="1"/>
          </p:cNvPicPr>
          <p:nvPr/>
        </p:nvPicPr>
        <p:blipFill rotWithShape="1">
          <a:blip r:embed="rId6"/>
          <a:srcRect l="15278" r="12198"/>
          <a:stretch/>
        </p:blipFill>
        <p:spPr>
          <a:xfrm>
            <a:off x="1" y="3428998"/>
            <a:ext cx="7479157" cy="3429001"/>
          </a:xfrm>
          <a:prstGeom prst="rect">
            <a:avLst/>
          </a:prstGeom>
        </p:spPr>
      </p:pic>
      <p:cxnSp>
        <p:nvCxnSpPr>
          <p:cNvPr id="1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8196408" y="640831"/>
            <a:ext cx="3352128" cy="1573863"/>
          </a:xfrm>
        </p:spPr>
        <p:txBody>
          <a:bodyPr>
            <a:normAutofit/>
          </a:bodyPr>
          <a:lstStyle/>
          <a:p>
            <a:pPr algn="l"/>
            <a:r>
              <a:rPr lang="en-US" dirty="0"/>
              <a:t>Training results</a:t>
            </a:r>
          </a:p>
        </p:txBody>
      </p:sp>
      <p:sp>
        <p:nvSpPr>
          <p:cNvPr id="11" name="Content Placeholder 10">
            <a:extLst>
              <a:ext uri="{FF2B5EF4-FFF2-40B4-BE49-F238E27FC236}">
                <a16:creationId xmlns:a16="http://schemas.microsoft.com/office/drawing/2014/main" id="{FD3925F8-9B5D-42F8-8137-C326B09B5137}"/>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9" name="Audio 8">
            <a:hlinkClick r:id="" action="ppaction://media"/>
            <a:extLst>
              <a:ext uri="{FF2B5EF4-FFF2-40B4-BE49-F238E27FC236}">
                <a16:creationId xmlns:a16="http://schemas.microsoft.com/office/drawing/2014/main" id="{7CBA7794-9B05-484B-8F99-4F5EA42838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026142018"/>
      </p:ext>
    </p:extLst>
  </p:cSld>
  <p:clrMapOvr>
    <a:masterClrMapping/>
  </p:clrMapOvr>
  <mc:AlternateContent xmlns:mc="http://schemas.openxmlformats.org/markup-compatibility/2006" xmlns:p14="http://schemas.microsoft.com/office/powerpoint/2010/main">
    <mc:Choice Requires="p14">
      <p:transition spd="slow" p14:dur="2000" advTm="2716"/>
    </mc:Choice>
    <mc:Fallback xmlns="">
      <p:transition spd="slow" advTm="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womans face&#10;&#10;Description automatically generated">
            <a:extLst>
              <a:ext uri="{FF2B5EF4-FFF2-40B4-BE49-F238E27FC236}">
                <a16:creationId xmlns:a16="http://schemas.microsoft.com/office/drawing/2014/main" id="{8C1DC8EF-0C52-454D-865B-BF01CB1AB522}"/>
              </a:ext>
            </a:extLst>
          </p:cNvPr>
          <p:cNvPicPr>
            <a:picLocks noChangeAspect="1"/>
          </p:cNvPicPr>
          <p:nvPr/>
        </p:nvPicPr>
        <p:blipFill rotWithShape="1">
          <a:blip r:embed="rId5"/>
          <a:srcRect l="17185" r="10836" b="-1"/>
          <a:stretch/>
        </p:blipFill>
        <p:spPr>
          <a:xfrm>
            <a:off x="1" y="10"/>
            <a:ext cx="7479157" cy="3428987"/>
          </a:xfrm>
          <a:prstGeom prst="rect">
            <a:avLst/>
          </a:prstGeom>
        </p:spPr>
      </p:pic>
      <p:pic>
        <p:nvPicPr>
          <p:cNvPr id="9" name="Content Placeholder 8" descr="A close up of a mans face&#10;&#10;Description automatically generated">
            <a:extLst>
              <a:ext uri="{FF2B5EF4-FFF2-40B4-BE49-F238E27FC236}">
                <a16:creationId xmlns:a16="http://schemas.microsoft.com/office/drawing/2014/main" id="{299A0938-AB90-44A5-9366-C922F5961DFE}"/>
              </a:ext>
            </a:extLst>
          </p:cNvPr>
          <p:cNvPicPr>
            <a:picLocks noChangeAspect="1"/>
          </p:cNvPicPr>
          <p:nvPr/>
        </p:nvPicPr>
        <p:blipFill rotWithShape="1">
          <a:blip r:embed="rId6"/>
          <a:srcRect l="14988" r="12489"/>
          <a:stretch/>
        </p:blipFill>
        <p:spPr>
          <a:xfrm>
            <a:off x="1" y="3428998"/>
            <a:ext cx="7479157" cy="3429001"/>
          </a:xfrm>
          <a:prstGeom prst="rect">
            <a:avLst/>
          </a:prstGeom>
        </p:spPr>
      </p:pic>
      <p:cxnSp>
        <p:nvCxnSpPr>
          <p:cNvPr id="22" name="Straight Connector 21">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0605EA-6F97-4CF8-8A27-B6E39F16CAD9}"/>
              </a:ext>
            </a:extLst>
          </p:cNvPr>
          <p:cNvSpPr>
            <a:spLocks noGrp="1"/>
          </p:cNvSpPr>
          <p:nvPr>
            <p:ph type="title"/>
          </p:nvPr>
        </p:nvSpPr>
        <p:spPr>
          <a:xfrm>
            <a:off x="8196408" y="640831"/>
            <a:ext cx="3352128" cy="1573863"/>
          </a:xfrm>
        </p:spPr>
        <p:txBody>
          <a:bodyPr>
            <a:normAutofit/>
          </a:bodyPr>
          <a:lstStyle/>
          <a:p>
            <a:pPr algn="l"/>
            <a:r>
              <a:rPr lang="en-US" dirty="0"/>
              <a:t>Training Process</a:t>
            </a:r>
            <a:endParaRPr lang="en-US"/>
          </a:p>
        </p:txBody>
      </p:sp>
      <p:sp>
        <p:nvSpPr>
          <p:cNvPr id="15" name="Content Placeholder 14">
            <a:extLst>
              <a:ext uri="{FF2B5EF4-FFF2-40B4-BE49-F238E27FC236}">
                <a16:creationId xmlns:a16="http://schemas.microsoft.com/office/drawing/2014/main" id="{C20F547B-D57C-470F-A59C-496035FA10B0}"/>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12" name="Audio 11">
            <a:hlinkClick r:id="" action="ppaction://media"/>
            <a:extLst>
              <a:ext uri="{FF2B5EF4-FFF2-40B4-BE49-F238E27FC236}">
                <a16:creationId xmlns:a16="http://schemas.microsoft.com/office/drawing/2014/main" id="{26C0EFBF-201C-4F70-9645-910B96278F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89018685"/>
      </p:ext>
    </p:extLst>
  </p:cSld>
  <p:clrMapOvr>
    <a:masterClrMapping/>
  </p:clrMapOvr>
  <mc:AlternateContent xmlns:mc="http://schemas.openxmlformats.org/markup-compatibility/2006" xmlns:p14="http://schemas.microsoft.com/office/powerpoint/2010/main">
    <mc:Choice Requires="p14">
      <p:transition spd="slow" p14:dur="2000" advTm="28007"/>
    </mc:Choice>
    <mc:Fallback xmlns="">
      <p:transition spd="slow" advTm="28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picture containing hairpiece&#10;&#10;Description automatically generated">
            <a:extLst>
              <a:ext uri="{FF2B5EF4-FFF2-40B4-BE49-F238E27FC236}">
                <a16:creationId xmlns:a16="http://schemas.microsoft.com/office/drawing/2014/main" id="{F299DDBA-0254-4543-8C83-5A73630971E8}"/>
              </a:ext>
            </a:extLst>
          </p:cNvPr>
          <p:cNvPicPr>
            <a:picLocks noChangeAspect="1"/>
          </p:cNvPicPr>
          <p:nvPr/>
        </p:nvPicPr>
        <p:blipFill rotWithShape="1">
          <a:blip r:embed="rId5"/>
          <a:srcRect l="15261" r="12760" b="-1"/>
          <a:stretch/>
        </p:blipFill>
        <p:spPr>
          <a:xfrm>
            <a:off x="1" y="10"/>
            <a:ext cx="7479157" cy="3428987"/>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CDA0C196-47B4-4B9F-97E8-78C5BC5AE33B}"/>
              </a:ext>
            </a:extLst>
          </p:cNvPr>
          <p:cNvPicPr>
            <a:picLocks noChangeAspect="1"/>
          </p:cNvPicPr>
          <p:nvPr/>
        </p:nvPicPr>
        <p:blipFill rotWithShape="1">
          <a:blip r:embed="rId6"/>
          <a:srcRect l="14306" r="13169"/>
          <a:stretch/>
        </p:blipFill>
        <p:spPr>
          <a:xfrm>
            <a:off x="-4" y="3428989"/>
            <a:ext cx="7479161" cy="3429001"/>
          </a:xfrm>
          <a:prstGeom prst="rect">
            <a:avLst/>
          </a:prstGeom>
        </p:spPr>
      </p:pic>
      <p:cxnSp>
        <p:nvCxnSpPr>
          <p:cNvPr id="1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DAA2F6-592D-4205-B789-FC63AF99F387}"/>
              </a:ext>
            </a:extLst>
          </p:cNvPr>
          <p:cNvSpPr>
            <a:spLocks noGrp="1"/>
          </p:cNvSpPr>
          <p:nvPr>
            <p:ph type="title"/>
          </p:nvPr>
        </p:nvSpPr>
        <p:spPr>
          <a:xfrm>
            <a:off x="8196408" y="640831"/>
            <a:ext cx="3352128" cy="1573863"/>
          </a:xfrm>
        </p:spPr>
        <p:txBody>
          <a:bodyPr>
            <a:normAutofit/>
          </a:bodyPr>
          <a:lstStyle/>
          <a:p>
            <a:pPr algn="l"/>
            <a:r>
              <a:rPr lang="en-US" dirty="0"/>
              <a:t>Training Process</a:t>
            </a:r>
            <a:endParaRPr lang="en-US"/>
          </a:p>
        </p:txBody>
      </p:sp>
      <p:sp>
        <p:nvSpPr>
          <p:cNvPr id="11" name="Content Placeholder 10">
            <a:extLst>
              <a:ext uri="{FF2B5EF4-FFF2-40B4-BE49-F238E27FC236}">
                <a16:creationId xmlns:a16="http://schemas.microsoft.com/office/drawing/2014/main" id="{4F9AC208-8988-46D0-9A86-7236AF478DC2}"/>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8" name="Audio 7">
            <a:hlinkClick r:id="" action="ppaction://media"/>
            <a:extLst>
              <a:ext uri="{FF2B5EF4-FFF2-40B4-BE49-F238E27FC236}">
                <a16:creationId xmlns:a16="http://schemas.microsoft.com/office/drawing/2014/main" id="{69AB6694-BDCE-4328-832F-04CD62EFCF1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299490457"/>
      </p:ext>
    </p:extLst>
  </p:cSld>
  <p:clrMapOvr>
    <a:masterClrMapping/>
  </p:clrMapOvr>
  <mc:AlternateContent xmlns:mc="http://schemas.openxmlformats.org/markup-compatibility/2006" xmlns:p14="http://schemas.microsoft.com/office/powerpoint/2010/main">
    <mc:Choice Requires="p14">
      <p:transition spd="slow" p14:dur="2000" advTm="16599"/>
    </mc:Choice>
    <mc:Fallback xmlns="">
      <p:transition spd="slow" advTm="1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food&#10;&#10;Description automatically generated">
            <a:extLst>
              <a:ext uri="{FF2B5EF4-FFF2-40B4-BE49-F238E27FC236}">
                <a16:creationId xmlns:a16="http://schemas.microsoft.com/office/drawing/2014/main" id="{9A1BF53A-F9E1-492E-BD5B-B5461F8E00FF}"/>
              </a:ext>
            </a:extLst>
          </p:cNvPr>
          <p:cNvPicPr>
            <a:picLocks noChangeAspect="1"/>
          </p:cNvPicPr>
          <p:nvPr/>
        </p:nvPicPr>
        <p:blipFill rotWithShape="1">
          <a:blip r:embed="rId5"/>
          <a:srcRect l="19928" r="9185" b="1"/>
          <a:stretch/>
        </p:blipFill>
        <p:spPr>
          <a:xfrm>
            <a:off x="1" y="10"/>
            <a:ext cx="7479157" cy="3428987"/>
          </a:xfrm>
          <a:prstGeom prst="rect">
            <a:avLst/>
          </a:prstGeom>
        </p:spPr>
      </p:pic>
      <p:pic>
        <p:nvPicPr>
          <p:cNvPr id="5" name="Content Placeholder 4" descr="A close up of a mans face&#10;&#10;Description automatically generated">
            <a:extLst>
              <a:ext uri="{FF2B5EF4-FFF2-40B4-BE49-F238E27FC236}">
                <a16:creationId xmlns:a16="http://schemas.microsoft.com/office/drawing/2014/main" id="{164BF0CB-F64D-4CA3-86DC-7DB567A9CC03}"/>
              </a:ext>
            </a:extLst>
          </p:cNvPr>
          <p:cNvPicPr>
            <a:picLocks noChangeAspect="1"/>
          </p:cNvPicPr>
          <p:nvPr/>
        </p:nvPicPr>
        <p:blipFill rotWithShape="1">
          <a:blip r:embed="rId6"/>
          <a:srcRect l="17449" r="12755"/>
          <a:stretch/>
        </p:blipFill>
        <p:spPr>
          <a:xfrm>
            <a:off x="1" y="3428998"/>
            <a:ext cx="7479157" cy="3429001"/>
          </a:xfrm>
          <a:prstGeom prst="rect">
            <a:avLst/>
          </a:prstGeom>
        </p:spPr>
      </p:pic>
      <p:cxnSp>
        <p:nvCxnSpPr>
          <p:cNvPr id="18" name="Straight Connector 1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020"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3E3A6D-78C7-4A4C-A415-4A09CE444050}"/>
              </a:ext>
            </a:extLst>
          </p:cNvPr>
          <p:cNvSpPr>
            <a:spLocks noGrp="1"/>
          </p:cNvSpPr>
          <p:nvPr>
            <p:ph type="title"/>
          </p:nvPr>
        </p:nvSpPr>
        <p:spPr>
          <a:xfrm>
            <a:off x="8196408" y="640831"/>
            <a:ext cx="3352128" cy="1573863"/>
          </a:xfrm>
        </p:spPr>
        <p:txBody>
          <a:bodyPr>
            <a:normAutofit/>
          </a:bodyPr>
          <a:lstStyle/>
          <a:p>
            <a:pPr algn="l"/>
            <a:r>
              <a:rPr lang="en-US" dirty="0"/>
              <a:t>Training Process</a:t>
            </a:r>
            <a:endParaRPr lang="en-US"/>
          </a:p>
        </p:txBody>
      </p:sp>
      <p:sp>
        <p:nvSpPr>
          <p:cNvPr id="11" name="Content Placeholder 10">
            <a:extLst>
              <a:ext uri="{FF2B5EF4-FFF2-40B4-BE49-F238E27FC236}">
                <a16:creationId xmlns:a16="http://schemas.microsoft.com/office/drawing/2014/main" id="{591DE762-0FDF-43CC-A042-756B08E45A02}"/>
              </a:ext>
            </a:extLst>
          </p:cNvPr>
          <p:cNvSpPr>
            <a:spLocks noGrp="1"/>
          </p:cNvSpPr>
          <p:nvPr>
            <p:ph sz="quarter" idx="13"/>
          </p:nvPr>
        </p:nvSpPr>
        <p:spPr>
          <a:xfrm>
            <a:off x="8196408" y="2367092"/>
            <a:ext cx="3352128" cy="3881309"/>
          </a:xfrm>
        </p:spPr>
        <p:txBody>
          <a:bodyPr>
            <a:normAutofit/>
          </a:bodyPr>
          <a:lstStyle/>
          <a:p>
            <a:endParaRPr lang="en-US" sz="1800"/>
          </a:p>
        </p:txBody>
      </p:sp>
      <p:pic>
        <p:nvPicPr>
          <p:cNvPr id="8" name="Audio 7">
            <a:hlinkClick r:id="" action="ppaction://media"/>
            <a:extLst>
              <a:ext uri="{FF2B5EF4-FFF2-40B4-BE49-F238E27FC236}">
                <a16:creationId xmlns:a16="http://schemas.microsoft.com/office/drawing/2014/main" id="{9B0B168E-3803-4C34-8DB5-03FD87175BB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881948799"/>
      </p:ext>
    </p:extLst>
  </p:cSld>
  <p:clrMapOvr>
    <a:masterClrMapping/>
  </p:clrMapOvr>
  <mc:AlternateContent xmlns:mc="http://schemas.openxmlformats.org/markup-compatibility/2006" xmlns:p14="http://schemas.microsoft.com/office/powerpoint/2010/main">
    <mc:Choice Requires="p14">
      <p:transition spd="slow" p14:dur="2000" advTm="9486"/>
    </mc:Choice>
    <mc:Fallback xmlns="">
      <p:transition spd="slow" advTm="9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7EB5-B5EC-4963-B72E-1AEE6C5109D5}"/>
              </a:ext>
            </a:extLst>
          </p:cNvPr>
          <p:cNvSpPr>
            <a:spLocks noGrp="1"/>
          </p:cNvSpPr>
          <p:nvPr>
            <p:ph type="title"/>
          </p:nvPr>
        </p:nvSpPr>
        <p:spPr>
          <a:xfrm>
            <a:off x="913775" y="283859"/>
            <a:ext cx="4021081" cy="502783"/>
          </a:xfrm>
        </p:spPr>
        <p:txBody>
          <a:bodyPr>
            <a:normAutofit fontScale="90000"/>
          </a:bodyPr>
          <a:lstStyle/>
          <a:p>
            <a:pPr algn="l"/>
            <a:r>
              <a:rPr lang="en-US" dirty="0"/>
              <a:t>Navigation panel</a:t>
            </a:r>
          </a:p>
        </p:txBody>
      </p:sp>
      <mc:AlternateContent xmlns:mc="http://schemas.openxmlformats.org/markup-compatibility/2006">
        <mc:Choice xmlns:psuz="http://schemas.microsoft.com/office/powerpoint/2016/summaryzoom" Requires="psuz">
          <p:graphicFrame>
            <p:nvGraphicFramePr>
              <p:cNvPr id="5" name="Summary Zoom 4" descr="Introduction">
                <a:extLst>
                  <a:ext uri="{FF2B5EF4-FFF2-40B4-BE49-F238E27FC236}">
                    <a16:creationId xmlns:a16="http://schemas.microsoft.com/office/drawing/2014/main" id="{C53B9198-9C06-4645-AF37-4B0A711D8921}"/>
                  </a:ext>
                </a:extLst>
              </p:cNvPr>
              <p:cNvGraphicFramePr>
                <a:graphicFrameLocks noChangeAspect="1"/>
              </p:cNvGraphicFramePr>
              <p:nvPr>
                <p:extLst>
                  <p:ext uri="{D42A27DB-BD31-4B8C-83A1-F6EECF244321}">
                    <p14:modId xmlns:p14="http://schemas.microsoft.com/office/powerpoint/2010/main" val="450670464"/>
                  </p:ext>
                </p:extLst>
              </p:nvPr>
            </p:nvGraphicFramePr>
            <p:xfrm>
              <a:off x="579947" y="899886"/>
              <a:ext cx="10588796" cy="5958114"/>
            </p:xfrm>
            <a:graphic>
              <a:graphicData uri="http://schemas.microsoft.com/office/powerpoint/2016/summaryzoom">
                <psuz:summaryZm>
                  <psuz:summaryZmObj sectionId="{DA0E1812-8039-4D7E-B48D-0A9E06295EF1}" offsetFactorY="-1218" scaleFactorX="40299" scaleFactorY="71643">
                    <psuz:zmPr id="{9F26BFB3-18D3-4BA6-8E0E-44D0A90D051B}" imageType="cover" transitionDur="1000">
                      <p166:blipFill xmlns:p166="http://schemas.microsoft.com/office/powerpoint/2016/6/main">
                        <a:blip r:embed="rId2">
                          <a:extLst>
                            <a:ext uri="{96DAC541-7B7A-43D3-8B79-37D633B846F1}">
                              <asvg:svgBlip xmlns:asvg="http://schemas.microsoft.com/office/drawing/2016/SVG/main" r:embed="rId3"/>
                            </a:ext>
                          </a:extLst>
                        </a:blip>
                        <a:stretch>
                          <a:fillRect/>
                        </a:stretch>
                      </p166:blipFill>
                      <p166:spPr xmlns:p166="http://schemas.microsoft.com/office/powerpoint/2016/6/main">
                        <a:xfrm>
                          <a:off x="1358560" y="411232"/>
                          <a:ext cx="1280153" cy="1280158"/>
                        </a:xfrm>
                        <a:prstGeom prst="rect">
                          <a:avLst/>
                        </a:prstGeom>
                        <a:ln w="3175">
                          <a:noFill/>
                        </a:ln>
                      </p166:spPr>
                    </psuz:zmPr>
                  </psuz:summaryZmObj>
                  <psuz:summaryZmObj sectionId="{21BC7A25-DD45-433B-BCE8-C4D00F2DB2D9}" offsetFactorY="-1218" scaleFactorX="40299" scaleFactorY="71643">
                    <psuz:zmPr id="{E8EA1384-19EB-4FD9-A04A-946BA3D7CC21}"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4654322" y="411232"/>
                          <a:ext cx="1280153" cy="1280158"/>
                        </a:xfrm>
                        <a:prstGeom prst="rect">
                          <a:avLst/>
                        </a:prstGeom>
                        <a:ln w="3175">
                          <a:noFill/>
                        </a:ln>
                      </p166:spPr>
                    </psuz:zmPr>
                  </psuz:summaryZmObj>
                  <psuz:summaryZmObj sectionId="{13B69FB5-0127-4426-B8D5-0CF34FF519E5}" offsetFactorY="-1218" scaleFactorX="40299" scaleFactorY="71643">
                    <psuz:zmPr id="{6F970F07-4AFA-4253-8FD4-C879FA77BE15}" imageType="cover" transitionDur="1000">
                      <p166:blipFill xmlns:p166="http://schemas.microsoft.com/office/powerpoint/2016/6/main">
                        <a:blip r:embed="rId6">
                          <a:extLst>
                            <a:ext uri="{96DAC541-7B7A-43D3-8B79-37D633B846F1}">
                              <asvg:svgBlip xmlns:asvg="http://schemas.microsoft.com/office/drawing/2016/SVG/main" r:embed="rId7"/>
                            </a:ext>
                          </a:extLst>
                        </a:blip>
                        <a:stretch>
                          <a:fillRect/>
                        </a:stretch>
                      </p166:blipFill>
                      <p166:spPr xmlns:p166="http://schemas.microsoft.com/office/powerpoint/2016/6/main">
                        <a:xfrm>
                          <a:off x="7950084" y="411232"/>
                          <a:ext cx="1280153" cy="1280158"/>
                        </a:xfrm>
                        <a:prstGeom prst="rect">
                          <a:avLst/>
                        </a:prstGeom>
                        <a:ln w="3175">
                          <a:noFill/>
                        </a:ln>
                      </p166:spPr>
                    </psuz:zmPr>
                  </psuz:summaryZmObj>
                  <psuz:summaryZmObj sectionId="{8CBD08E4-BDD8-4EDF-985D-E58CF2E89A11}" scaleFactorX="40299" scaleFactorY="71643">
                    <psuz:zmPr id="{7688FABB-32AD-4826-9C36-E6FB00F79598}" imageType="cover" transitionDur="1000">
                      <p166:blipFill xmlns:p166="http://schemas.microsoft.com/office/powerpoint/2016/6/main">
                        <a:blip r:embed="rId8">
                          <a:extLst>
                            <a:ext uri="{96DAC541-7B7A-43D3-8B79-37D633B846F1}">
                              <asvg:svgBlip xmlns:asvg="http://schemas.microsoft.com/office/drawing/2016/SVG/main" r:embed="rId9"/>
                            </a:ext>
                          </a:extLst>
                        </a:blip>
                        <a:stretch>
                          <a:fillRect/>
                        </a:stretch>
                      </p166:blipFill>
                      <p166:spPr xmlns:p166="http://schemas.microsoft.com/office/powerpoint/2016/6/main">
                        <a:xfrm>
                          <a:off x="1358560" y="2338978"/>
                          <a:ext cx="1280153" cy="1280158"/>
                        </a:xfrm>
                        <a:prstGeom prst="rect">
                          <a:avLst/>
                        </a:prstGeom>
                        <a:ln w="3175">
                          <a:noFill/>
                        </a:ln>
                      </p166:spPr>
                    </psuz:zmPr>
                  </psuz:summaryZmObj>
                  <psuz:summaryZmObj sectionId="{934F099D-5EEC-4CA2-995D-F8B1CDE48C31}" scaleFactorX="40299" scaleFactorY="71643">
                    <psuz:zmPr id="{7AB4A00C-24C2-4198-8272-582D110967A3}" imageType="cover" transitionDur="1000">
                      <p166:blipFill xmlns:p166="http://schemas.microsoft.com/office/powerpoint/2016/6/main">
                        <a:blip r:embed="rId10">
                          <a:extLst>
                            <a:ext uri="{96DAC541-7B7A-43D3-8B79-37D633B846F1}">
                              <asvg:svgBlip xmlns:asvg="http://schemas.microsoft.com/office/drawing/2016/SVG/main" r:embed="rId11"/>
                            </a:ext>
                          </a:extLst>
                        </a:blip>
                        <a:stretch>
                          <a:fillRect/>
                        </a:stretch>
                      </p166:blipFill>
                      <p166:spPr xmlns:p166="http://schemas.microsoft.com/office/powerpoint/2016/6/main">
                        <a:xfrm>
                          <a:off x="4654322" y="2338978"/>
                          <a:ext cx="1280153" cy="1280158"/>
                        </a:xfrm>
                        <a:prstGeom prst="rect">
                          <a:avLst/>
                        </a:prstGeom>
                        <a:ln w="3175">
                          <a:noFill/>
                        </a:ln>
                      </p166:spPr>
                    </psuz:zmPr>
                  </psuz:summaryZmObj>
                  <psuz:summaryZmObj sectionId="{82E94AAA-3314-4903-A763-D12CF5CBC262}" scaleFactorX="40299" scaleFactorY="71643">
                    <psuz:zmPr id="{FAC56D57-F7D0-4142-937A-EE907AA8E3ED}" imageType="cover" transitionDur="1000">
                      <p166:blipFill xmlns:p166="http://schemas.microsoft.com/office/powerpoint/2016/6/main">
                        <a:blip r:embed="rId12">
                          <a:extLst>
                            <a:ext uri="{96DAC541-7B7A-43D3-8B79-37D633B846F1}">
                              <asvg:svgBlip xmlns:asvg="http://schemas.microsoft.com/office/drawing/2016/SVG/main" r:embed="rId13"/>
                            </a:ext>
                          </a:extLst>
                        </a:blip>
                        <a:stretch>
                          <a:fillRect/>
                        </a:stretch>
                      </p166:blipFill>
                      <p166:spPr xmlns:p166="http://schemas.microsoft.com/office/powerpoint/2016/6/main">
                        <a:xfrm>
                          <a:off x="7950084" y="2338978"/>
                          <a:ext cx="1280153" cy="1280158"/>
                        </a:xfrm>
                        <a:prstGeom prst="rect">
                          <a:avLst/>
                        </a:prstGeom>
                        <a:ln w="3175">
                          <a:noFill/>
                        </a:ln>
                      </p166:spPr>
                    </psuz:zmPr>
                  </psuz:summaryZmObj>
                  <psuz:summaryZmObj sectionId="{68D7FB40-865C-436C-86AC-FFFC71FC6BE7}" scaleFactorX="40299" scaleFactorY="71643">
                    <psuz:zmPr id="{8C36F14B-2AAC-400A-B281-103E4BE9F261}"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1358560" y="4244960"/>
                          <a:ext cx="1280153" cy="1280158"/>
                        </a:xfrm>
                        <a:prstGeom prst="rect">
                          <a:avLst/>
                        </a:prstGeom>
                        <a:ln w="3175">
                          <a:noFill/>
                        </a:ln>
                      </p166:spPr>
                    </psuz:zmPr>
                  </psuz:summaryZmObj>
                  <psuz:summaryZmObj sectionId="{2DFAB7EF-FFC9-4A5D-A66B-B6A52833B92A}" scaleFactorX="40299" scaleFactorY="71643">
                    <psuz:zmPr id="{77C1583E-0D04-494F-AEAC-9AA2FC68CE9F}" imageType="cover" transitionDur="1000">
                      <p166:blipFill xmlns:p166="http://schemas.microsoft.com/office/powerpoint/2016/6/main">
                        <a:blip r:embed="rId16">
                          <a:extLst>
                            <a:ext uri="{96DAC541-7B7A-43D3-8B79-37D633B846F1}">
                              <asvg:svgBlip xmlns:asvg="http://schemas.microsoft.com/office/drawing/2016/SVG/main" r:embed="rId17"/>
                            </a:ext>
                          </a:extLst>
                        </a:blip>
                        <a:stretch>
                          <a:fillRect/>
                        </a:stretch>
                      </p166:blipFill>
                      <p166:spPr xmlns:p166="http://schemas.microsoft.com/office/powerpoint/2016/6/main">
                        <a:xfrm>
                          <a:off x="4654322" y="4244960"/>
                          <a:ext cx="1280153" cy="1280158"/>
                        </a:xfrm>
                        <a:prstGeom prst="rect">
                          <a:avLst/>
                        </a:prstGeom>
                        <a:ln w="3175">
                          <a:noFill/>
                        </a:ln>
                      </p166:spPr>
                    </psuz:zmPr>
                  </psuz:summaryZmObj>
                  <psuz:summaryZmObj sectionId="{B5B4730A-DB79-497F-8756-3A1176A3D68F}" scaleFactorX="40299" scaleFactorY="71643">
                    <psuz:zmPr id="{7161626E-D78B-48E6-A630-E045C6147B4F}" imageType="cover" transitionDur="1000">
                      <p166:blipFill xmlns:p166="http://schemas.microsoft.com/office/powerpoint/2016/6/main">
                        <a:blip r:embed="rId18">
                          <a:extLst>
                            <a:ext uri="{96DAC541-7B7A-43D3-8B79-37D633B846F1}">
                              <asvg:svgBlip xmlns:asvg="http://schemas.microsoft.com/office/drawing/2016/SVG/main" r:embed="rId19"/>
                            </a:ext>
                          </a:extLst>
                        </a:blip>
                        <a:stretch>
                          <a:fillRect/>
                        </a:stretch>
                      </p166:blipFill>
                      <p166:spPr xmlns:p166="http://schemas.microsoft.com/office/powerpoint/2016/6/main">
                        <a:xfrm>
                          <a:off x="7950084" y="4244960"/>
                          <a:ext cx="1280153" cy="1280158"/>
                        </a:xfrm>
                        <a:prstGeom prst="rect">
                          <a:avLst/>
                        </a:prstGeom>
                        <a:ln w="3175">
                          <a:noFill/>
                        </a:ln>
                      </p166:spPr>
                    </psuz:zmPr>
                  </psuz:summaryZmObj>
                  <psuz:gridLayout/>
                </psuz:summaryZm>
              </a:graphicData>
            </a:graphic>
          </p:graphicFrame>
        </mc:Choice>
        <mc:Fallback>
          <p:grpSp>
            <p:nvGrpSpPr>
              <p:cNvPr id="5" name="Summary Zoom 4" descr="Introduction">
                <a:extLst>
                  <a:ext uri="{FF2B5EF4-FFF2-40B4-BE49-F238E27FC236}">
                    <a16:creationId xmlns:a16="http://schemas.microsoft.com/office/drawing/2014/main" id="{C53B9198-9C06-4645-AF37-4B0A711D8921}"/>
                  </a:ext>
                </a:extLst>
              </p:cNvPr>
              <p:cNvGrpSpPr>
                <a:grpSpLocks noGrp="1" noUngrp="1" noRot="1" noChangeAspect="1" noMove="1" noResize="1"/>
              </p:cNvGrpSpPr>
              <p:nvPr/>
            </p:nvGrpSpPr>
            <p:grpSpPr>
              <a:xfrm>
                <a:off x="579947" y="899886"/>
                <a:ext cx="10588796" cy="5958114"/>
                <a:chOff x="579947" y="899886"/>
                <a:chExt cx="10588796" cy="5958114"/>
              </a:xfrm>
            </p:grpSpPr>
            <p:pic>
              <p:nvPicPr>
                <p:cNvPr id="3" name="Picture 3">
                  <a:hlinkClick r:id="rId20" action="ppaction://hlinksldjump"/>
                </p:cNvPr>
                <p:cNvPicPr>
                  <a:picLocks noSelect="1" noRot="1" noChangeAspect="1" noMove="1" noResize="1" noEditPoints="1" noAdjustHandles="1" noChangeArrowheads="1" noChangeShapeType="1"/>
                </p:cNvPicPr>
                <p:nvPr/>
              </p:nvPicPr>
              <p:blipFill>
                <a:blip r:embed="rId2">
                  <a:extLst>
                    <a:ext uri="{96DAC541-7B7A-43D3-8B79-37D633B846F1}">
                      <asvg:svgBlip xmlns:asvg="http://schemas.microsoft.com/office/drawing/2016/SVG/main" r:embed="rId3"/>
                    </a:ext>
                  </a:extLst>
                </a:blip>
                <a:stretch>
                  <a:fillRect/>
                </a:stretch>
              </p:blipFill>
              <p:spPr>
                <a:xfrm>
                  <a:off x="1938507" y="1311118"/>
                  <a:ext cx="1280153" cy="1280158"/>
                </a:xfrm>
                <a:prstGeom prst="rect">
                  <a:avLst/>
                </a:prstGeom>
                <a:ln w="3175">
                  <a:noFill/>
                </a:ln>
              </p:spPr>
            </p:pic>
            <p:pic>
              <p:nvPicPr>
                <p:cNvPr id="4" name="Picture 4">
                  <a:hlinkClick r:id="rId21" action="ppaction://hlinksldjump"/>
                </p:cNvPr>
                <p:cNvPicPr>
                  <a:picLocks noSelect="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5234269" y="1311118"/>
                  <a:ext cx="1280153" cy="1280158"/>
                </a:xfrm>
                <a:prstGeom prst="rect">
                  <a:avLst/>
                </a:prstGeom>
                <a:ln w="3175">
                  <a:noFill/>
                </a:ln>
              </p:spPr>
            </p:pic>
            <p:pic>
              <p:nvPicPr>
                <p:cNvPr id="6" name="Picture 6">
                  <a:hlinkClick r:id="rId22" action="ppaction://hlinksldjump"/>
                </p:cNvPr>
                <p:cNvPicPr>
                  <a:picLocks noSelect="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8530031" y="1311118"/>
                  <a:ext cx="1280153" cy="1280158"/>
                </a:xfrm>
                <a:prstGeom prst="rect">
                  <a:avLst/>
                </a:prstGeom>
                <a:ln w="3175">
                  <a:noFill/>
                </a:ln>
              </p:spPr>
            </p:pic>
            <p:pic>
              <p:nvPicPr>
                <p:cNvPr id="7" name="Picture 7">
                  <a:hlinkClick r:id="rId23" action="ppaction://hlinksldjump"/>
                </p:cNvPr>
                <p:cNvPicPr>
                  <a:picLocks noSelect="1" noRot="1" noChangeAspect="1" noMove="1" noResize="1" noEditPoints="1" noAdjustHandles="1" noChangeArrowheads="1" noChangeShapeType="1"/>
                </p:cNvPicPr>
                <p:nvPr/>
              </p:nvPicPr>
              <p:blipFill>
                <a:blip r:embed="rId8">
                  <a:extLst>
                    <a:ext uri="{96DAC541-7B7A-43D3-8B79-37D633B846F1}">
                      <asvg:svgBlip xmlns:asvg="http://schemas.microsoft.com/office/drawing/2016/SVG/main" r:embed="rId9"/>
                    </a:ext>
                  </a:extLst>
                </a:blip>
                <a:stretch>
                  <a:fillRect/>
                </a:stretch>
              </p:blipFill>
              <p:spPr>
                <a:xfrm>
                  <a:off x="1938507" y="3238864"/>
                  <a:ext cx="1280153" cy="1280158"/>
                </a:xfrm>
                <a:prstGeom prst="rect">
                  <a:avLst/>
                </a:prstGeom>
                <a:ln w="3175">
                  <a:noFill/>
                </a:ln>
              </p:spPr>
            </p:pic>
            <p:pic>
              <p:nvPicPr>
                <p:cNvPr id="8" name="Picture 8">
                  <a:hlinkClick r:id="rId24" action="ppaction://hlinksldjump"/>
                </p:cNvPr>
                <p:cNvPicPr>
                  <a:picLocks noSelect="1" noRot="1" noChangeAspect="1" noMove="1" noResize="1" noEditPoints="1" noAdjustHandles="1" noChangeArrowheads="1" noChangeShapeType="1"/>
                </p:cNvPicPr>
                <p:nvPr/>
              </p:nvPicPr>
              <p:blipFill>
                <a:blip r:embed="rId10">
                  <a:extLst>
                    <a:ext uri="{96DAC541-7B7A-43D3-8B79-37D633B846F1}">
                      <asvg:svgBlip xmlns:asvg="http://schemas.microsoft.com/office/drawing/2016/SVG/main" r:embed="rId11"/>
                    </a:ext>
                  </a:extLst>
                </a:blip>
                <a:stretch>
                  <a:fillRect/>
                </a:stretch>
              </p:blipFill>
              <p:spPr>
                <a:xfrm>
                  <a:off x="5234269" y="3238864"/>
                  <a:ext cx="1280153" cy="1280158"/>
                </a:xfrm>
                <a:prstGeom prst="rect">
                  <a:avLst/>
                </a:prstGeom>
                <a:ln w="3175">
                  <a:noFill/>
                </a:ln>
              </p:spPr>
            </p:pic>
            <p:pic>
              <p:nvPicPr>
                <p:cNvPr id="9" name="Picture 9">
                  <a:hlinkClick r:id="rId25" action="ppaction://hlinksldjump"/>
                </p:cNvPr>
                <p:cNvPicPr>
                  <a:picLocks noSelect="1" noRot="1" noChangeAspect="1" noMove="1" noResize="1" noEditPoints="1" noAdjustHandles="1" noChangeArrowheads="1" noChangeShapeType="1"/>
                </p:cNvPicPr>
                <p:nvPr/>
              </p:nvPicPr>
              <p:blipFill>
                <a:blip r:embed="rId12">
                  <a:extLst>
                    <a:ext uri="{96DAC541-7B7A-43D3-8B79-37D633B846F1}">
                      <asvg:svgBlip xmlns:asvg="http://schemas.microsoft.com/office/drawing/2016/SVG/main" r:embed="rId13"/>
                    </a:ext>
                  </a:extLst>
                </a:blip>
                <a:stretch>
                  <a:fillRect/>
                </a:stretch>
              </p:blipFill>
              <p:spPr>
                <a:xfrm>
                  <a:off x="8530031" y="3238864"/>
                  <a:ext cx="1280153" cy="1280158"/>
                </a:xfrm>
                <a:prstGeom prst="rect">
                  <a:avLst/>
                </a:prstGeom>
                <a:ln w="3175">
                  <a:noFill/>
                </a:ln>
              </p:spPr>
            </p:pic>
            <p:pic>
              <p:nvPicPr>
                <p:cNvPr id="10" name="Picture 10">
                  <a:hlinkClick r:id="rId26" action="ppaction://hlinksldjump"/>
                </p:cNvPr>
                <p:cNvPicPr>
                  <a:picLocks noSelect="1" noRot="1" noChangeAspect="1" noMove="1" noResize="1" noEditPoints="1" noAdjustHandles="1" noChangeArrowheads="1" noChangeShapeType="1"/>
                </p:cNvPicPr>
                <p:nvPr/>
              </p:nvPicPr>
              <p:blipFill>
                <a:blip r:embed="rId14">
                  <a:extLst>
                    <a:ext uri="{96DAC541-7B7A-43D3-8B79-37D633B846F1}">
                      <asvg:svgBlip xmlns:asvg="http://schemas.microsoft.com/office/drawing/2016/SVG/main" r:embed="rId15"/>
                    </a:ext>
                  </a:extLst>
                </a:blip>
                <a:stretch>
                  <a:fillRect/>
                </a:stretch>
              </p:blipFill>
              <p:spPr>
                <a:xfrm>
                  <a:off x="1938507" y="5144846"/>
                  <a:ext cx="1280153" cy="1280158"/>
                </a:xfrm>
                <a:prstGeom prst="rect">
                  <a:avLst/>
                </a:prstGeom>
                <a:ln w="3175">
                  <a:noFill/>
                </a:ln>
              </p:spPr>
            </p:pic>
            <p:pic>
              <p:nvPicPr>
                <p:cNvPr id="11" name="Picture 11">
                  <a:hlinkClick r:id="rId27" action="ppaction://hlinksldjump"/>
                </p:cNvPr>
                <p:cNvPicPr>
                  <a:picLocks noSelect="1" noRot="1" noChangeAspect="1" noMove="1" noResize="1" noEditPoints="1" noAdjustHandles="1" noChangeArrowheads="1" noChangeShapeType="1"/>
                </p:cNvPicPr>
                <p:nvPr/>
              </p:nvPicPr>
              <p:blipFill>
                <a:blip r:embed="rId16">
                  <a:extLst>
                    <a:ext uri="{96DAC541-7B7A-43D3-8B79-37D633B846F1}">
                      <asvg:svgBlip xmlns:asvg="http://schemas.microsoft.com/office/drawing/2016/SVG/main" r:embed="rId17"/>
                    </a:ext>
                  </a:extLst>
                </a:blip>
                <a:stretch>
                  <a:fillRect/>
                </a:stretch>
              </p:blipFill>
              <p:spPr>
                <a:xfrm>
                  <a:off x="5234269" y="5144846"/>
                  <a:ext cx="1280153" cy="1280158"/>
                </a:xfrm>
                <a:prstGeom prst="rect">
                  <a:avLst/>
                </a:prstGeom>
                <a:ln w="3175">
                  <a:noFill/>
                </a:ln>
              </p:spPr>
            </p:pic>
            <p:pic>
              <p:nvPicPr>
                <p:cNvPr id="12" name="Picture 12">
                  <a:hlinkClick r:id="rId28" action="ppaction://hlinksldjump"/>
                </p:cNvPr>
                <p:cNvPicPr>
                  <a:picLocks noSelect="1" noRot="1" noChangeAspect="1" noMove="1" noResize="1" noEditPoints="1" noAdjustHandles="1" noChangeArrowheads="1" noChangeShapeType="1"/>
                </p:cNvPicPr>
                <p:nvPr/>
              </p:nvPicPr>
              <p:blipFill>
                <a:blip r:embed="rId18">
                  <a:extLst>
                    <a:ext uri="{96DAC541-7B7A-43D3-8B79-37D633B846F1}">
                      <asvg:svgBlip xmlns:asvg="http://schemas.microsoft.com/office/drawing/2016/SVG/main" r:embed="rId19"/>
                    </a:ext>
                  </a:extLst>
                </a:blip>
                <a:stretch>
                  <a:fillRect/>
                </a:stretch>
              </p:blipFill>
              <p:spPr>
                <a:xfrm>
                  <a:off x="8530031" y="5144846"/>
                  <a:ext cx="1280153" cy="1280158"/>
                </a:xfrm>
                <a:prstGeom prst="rect">
                  <a:avLst/>
                </a:prstGeom>
                <a:ln w="3175">
                  <a:noFill/>
                </a:ln>
              </p:spPr>
            </p:pic>
          </p:grpSp>
        </mc:Fallback>
      </mc:AlternateContent>
      <p:sp>
        <p:nvSpPr>
          <p:cNvPr id="16" name="Flowchart: Process 15">
            <a:extLst>
              <a:ext uri="{FF2B5EF4-FFF2-40B4-BE49-F238E27FC236}">
                <a16:creationId xmlns:a16="http://schemas.microsoft.com/office/drawing/2014/main" id="{1D6BEC0A-F49F-4EC3-BF32-F8BEDECB9FBE}"/>
              </a:ext>
            </a:extLst>
          </p:cNvPr>
          <p:cNvSpPr/>
          <p:nvPr/>
        </p:nvSpPr>
        <p:spPr>
          <a:xfrm>
            <a:off x="1669143" y="2532744"/>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Introduction</a:t>
            </a:r>
            <a:endParaRPr lang="en-US" dirty="0">
              <a:ln w="0"/>
              <a:solidFill>
                <a:schemeClr val="tx1"/>
              </a:solidFill>
              <a:effectLst>
                <a:outerShdw blurRad="38100" dist="19050" dir="2700000" algn="tl" rotWithShape="0">
                  <a:schemeClr val="dk1">
                    <a:alpha val="40000"/>
                  </a:schemeClr>
                </a:outerShdw>
              </a:effectLst>
            </a:endParaRPr>
          </a:p>
        </p:txBody>
      </p:sp>
      <p:sp>
        <p:nvSpPr>
          <p:cNvPr id="17" name="Flowchart: Process 16">
            <a:extLst>
              <a:ext uri="{FF2B5EF4-FFF2-40B4-BE49-F238E27FC236}">
                <a16:creationId xmlns:a16="http://schemas.microsoft.com/office/drawing/2014/main" id="{86340C6C-C834-4095-B270-EC10875A56FF}"/>
              </a:ext>
            </a:extLst>
          </p:cNvPr>
          <p:cNvSpPr/>
          <p:nvPr/>
        </p:nvSpPr>
        <p:spPr>
          <a:xfrm>
            <a:off x="4934856" y="2532744"/>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Project Goal</a:t>
            </a:r>
            <a:endParaRPr lang="en-US" dirty="0">
              <a:ln w="0"/>
              <a:solidFill>
                <a:schemeClr val="tx1"/>
              </a:solidFill>
              <a:effectLst>
                <a:outerShdw blurRad="38100" dist="19050" dir="2700000" algn="tl" rotWithShape="0">
                  <a:schemeClr val="dk1">
                    <a:alpha val="40000"/>
                  </a:schemeClr>
                </a:outerShdw>
              </a:effectLst>
            </a:endParaRPr>
          </a:p>
        </p:txBody>
      </p:sp>
      <p:sp>
        <p:nvSpPr>
          <p:cNvPr id="18" name="Flowchart: Process 17">
            <a:extLst>
              <a:ext uri="{FF2B5EF4-FFF2-40B4-BE49-F238E27FC236}">
                <a16:creationId xmlns:a16="http://schemas.microsoft.com/office/drawing/2014/main" id="{DAB6756D-CFDA-45C3-B7AF-3F43C69F4E67}"/>
              </a:ext>
            </a:extLst>
          </p:cNvPr>
          <p:cNvSpPr/>
          <p:nvPr/>
        </p:nvSpPr>
        <p:spPr>
          <a:xfrm>
            <a:off x="8200569" y="2532744"/>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Dataset</a:t>
            </a:r>
            <a:endParaRPr lang="en-US" dirty="0">
              <a:ln w="0"/>
              <a:solidFill>
                <a:schemeClr val="tx1"/>
              </a:solidFill>
              <a:effectLst>
                <a:outerShdw blurRad="38100" dist="19050" dir="2700000" algn="tl" rotWithShape="0">
                  <a:schemeClr val="dk1">
                    <a:alpha val="40000"/>
                  </a:schemeClr>
                </a:outerShdw>
              </a:effectLst>
            </a:endParaRPr>
          </a:p>
        </p:txBody>
      </p:sp>
      <p:sp>
        <p:nvSpPr>
          <p:cNvPr id="19" name="Flowchart: Process 18">
            <a:extLst>
              <a:ext uri="{FF2B5EF4-FFF2-40B4-BE49-F238E27FC236}">
                <a16:creationId xmlns:a16="http://schemas.microsoft.com/office/drawing/2014/main" id="{FD6BE34F-DAF3-47F7-AABC-A5F46922E64E}"/>
              </a:ext>
            </a:extLst>
          </p:cNvPr>
          <p:cNvSpPr/>
          <p:nvPr/>
        </p:nvSpPr>
        <p:spPr>
          <a:xfrm>
            <a:off x="1669142" y="4358746"/>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Architecture</a:t>
            </a:r>
            <a:endParaRPr lang="en-US" dirty="0">
              <a:ln w="0"/>
              <a:solidFill>
                <a:schemeClr val="tx1"/>
              </a:solidFill>
              <a:effectLst>
                <a:outerShdw blurRad="38100" dist="19050" dir="2700000" algn="tl" rotWithShape="0">
                  <a:schemeClr val="dk1">
                    <a:alpha val="40000"/>
                  </a:schemeClr>
                </a:outerShdw>
              </a:effectLst>
            </a:endParaRPr>
          </a:p>
        </p:txBody>
      </p:sp>
      <p:sp>
        <p:nvSpPr>
          <p:cNvPr id="20" name="Flowchart: Process 19">
            <a:extLst>
              <a:ext uri="{FF2B5EF4-FFF2-40B4-BE49-F238E27FC236}">
                <a16:creationId xmlns:a16="http://schemas.microsoft.com/office/drawing/2014/main" id="{0E8CA11E-E7DA-43F3-BA61-C813E0D0B166}"/>
              </a:ext>
            </a:extLst>
          </p:cNvPr>
          <p:cNvSpPr/>
          <p:nvPr/>
        </p:nvSpPr>
        <p:spPr>
          <a:xfrm>
            <a:off x="4880116" y="4384502"/>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Loss Function</a:t>
            </a:r>
            <a:endParaRPr lang="en-US" dirty="0">
              <a:ln w="0"/>
              <a:solidFill>
                <a:schemeClr val="tx1"/>
              </a:solidFill>
              <a:effectLst>
                <a:outerShdw blurRad="38100" dist="19050" dir="2700000" algn="tl" rotWithShape="0">
                  <a:schemeClr val="dk1">
                    <a:alpha val="40000"/>
                  </a:schemeClr>
                </a:outerShdw>
              </a:effectLst>
            </a:endParaRPr>
          </a:p>
        </p:txBody>
      </p:sp>
      <p:sp>
        <p:nvSpPr>
          <p:cNvPr id="21" name="Flowchart: Process 20">
            <a:extLst>
              <a:ext uri="{FF2B5EF4-FFF2-40B4-BE49-F238E27FC236}">
                <a16:creationId xmlns:a16="http://schemas.microsoft.com/office/drawing/2014/main" id="{C39758A3-74D7-404A-A81D-C345FA5771A7}"/>
              </a:ext>
            </a:extLst>
          </p:cNvPr>
          <p:cNvSpPr/>
          <p:nvPr/>
        </p:nvSpPr>
        <p:spPr>
          <a:xfrm>
            <a:off x="8202022" y="4384502"/>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Optimizer</a:t>
            </a:r>
            <a:endParaRPr lang="en-US" dirty="0">
              <a:ln w="0"/>
              <a:solidFill>
                <a:schemeClr val="tx1"/>
              </a:solidFill>
              <a:effectLst>
                <a:outerShdw blurRad="38100" dist="19050" dir="2700000" algn="tl" rotWithShape="0">
                  <a:schemeClr val="dk1">
                    <a:alpha val="40000"/>
                  </a:schemeClr>
                </a:outerShdw>
              </a:effectLst>
            </a:endParaRPr>
          </a:p>
        </p:txBody>
      </p:sp>
      <p:sp>
        <p:nvSpPr>
          <p:cNvPr id="22" name="Flowchart: Process 21">
            <a:extLst>
              <a:ext uri="{FF2B5EF4-FFF2-40B4-BE49-F238E27FC236}">
                <a16:creationId xmlns:a16="http://schemas.microsoft.com/office/drawing/2014/main" id="{EE46A745-9EA9-4A93-84D4-03B914B40617}"/>
              </a:ext>
            </a:extLst>
          </p:cNvPr>
          <p:cNvSpPr/>
          <p:nvPr/>
        </p:nvSpPr>
        <p:spPr>
          <a:xfrm>
            <a:off x="1719942" y="6358467"/>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Eval. Metrics</a:t>
            </a:r>
            <a:endParaRPr lang="en-US" dirty="0">
              <a:ln w="0"/>
              <a:solidFill>
                <a:schemeClr val="tx1"/>
              </a:solidFill>
              <a:effectLst>
                <a:outerShdw blurRad="38100" dist="19050" dir="2700000" algn="tl" rotWithShape="0">
                  <a:schemeClr val="dk1">
                    <a:alpha val="40000"/>
                  </a:schemeClr>
                </a:outerShdw>
              </a:effectLst>
            </a:endParaRPr>
          </a:p>
        </p:txBody>
      </p:sp>
      <p:sp>
        <p:nvSpPr>
          <p:cNvPr id="23" name="Flowchart: Process 22">
            <a:extLst>
              <a:ext uri="{FF2B5EF4-FFF2-40B4-BE49-F238E27FC236}">
                <a16:creationId xmlns:a16="http://schemas.microsoft.com/office/drawing/2014/main" id="{6E05D868-8679-4905-8067-57E386B9E69C}"/>
              </a:ext>
            </a:extLst>
          </p:cNvPr>
          <p:cNvSpPr/>
          <p:nvPr/>
        </p:nvSpPr>
        <p:spPr>
          <a:xfrm>
            <a:off x="4934856" y="6358467"/>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Train Process</a:t>
            </a:r>
            <a:endParaRPr lang="en-US" dirty="0">
              <a:ln w="0"/>
              <a:solidFill>
                <a:schemeClr val="tx1"/>
              </a:solidFill>
              <a:effectLst>
                <a:outerShdw blurRad="38100" dist="19050" dir="2700000" algn="tl" rotWithShape="0">
                  <a:schemeClr val="dk1">
                    <a:alpha val="40000"/>
                  </a:schemeClr>
                </a:outerShdw>
              </a:effectLst>
            </a:endParaRPr>
          </a:p>
        </p:txBody>
      </p:sp>
      <p:sp>
        <p:nvSpPr>
          <p:cNvPr id="24" name="Flowchart: Process 23">
            <a:extLst>
              <a:ext uri="{FF2B5EF4-FFF2-40B4-BE49-F238E27FC236}">
                <a16:creationId xmlns:a16="http://schemas.microsoft.com/office/drawing/2014/main" id="{4949B613-9632-481E-9A7E-E26BCD8F316B}"/>
              </a:ext>
            </a:extLst>
          </p:cNvPr>
          <p:cNvSpPr/>
          <p:nvPr/>
        </p:nvSpPr>
        <p:spPr>
          <a:xfrm>
            <a:off x="8244111" y="6340893"/>
            <a:ext cx="1988457" cy="386289"/>
          </a:xfrm>
          <a:prstGeom prst="flowChartProcess">
            <a:avLst/>
          </a:prstGeom>
          <a:no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n w="0"/>
                <a:solidFill>
                  <a:schemeClr val="tx1"/>
                </a:solidFill>
                <a:effectLst>
                  <a:outerShdw blurRad="38100" dist="19050" dir="2700000" algn="tl" rotWithShape="0">
                    <a:schemeClr val="dk1">
                      <a:alpha val="40000"/>
                    </a:schemeClr>
                  </a:outerShdw>
                </a:effectLst>
              </a:rPr>
              <a:t>Results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95102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3BB5-FD47-49F8-B1FE-7DF406CE2D62}"/>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58C88144-7935-42A0-91E2-028956A15C76}"/>
              </a:ext>
            </a:extLst>
          </p:cNvPr>
          <p:cNvSpPr>
            <a:spLocks noGrp="1"/>
          </p:cNvSpPr>
          <p:nvPr>
            <p:ph sz="quarter" idx="13"/>
          </p:nvPr>
        </p:nvSpPr>
        <p:spPr/>
        <p:txBody>
          <a:bodyPr>
            <a:normAutofit fontScale="92500"/>
          </a:bodyPr>
          <a:lstStyle/>
          <a:p>
            <a:r>
              <a:rPr lang="en-US" dirty="0"/>
              <a:t>[1] J.-Y. Zhu, T. Park, P. Isola, and A. A. </a:t>
            </a:r>
            <a:r>
              <a:rPr lang="en-US" dirty="0" err="1"/>
              <a:t>Efros</a:t>
            </a:r>
            <a:r>
              <a:rPr lang="en-US" dirty="0"/>
              <a:t>, “Unpaired Image-to-Image Translation using Cycle-Consistent Adversarial Networks,” </a:t>
            </a:r>
            <a:r>
              <a:rPr lang="en-US" i="1" dirty="0"/>
              <a:t>arXiv:1703.10593 [cs]</a:t>
            </a:r>
            <a:r>
              <a:rPr lang="en-US" dirty="0"/>
              <a:t>, Mar. 2017.</a:t>
            </a:r>
          </a:p>
          <a:p>
            <a:r>
              <a:rPr lang="en-US" dirty="0"/>
              <a:t>[2] I. J. Goodfellow </a:t>
            </a:r>
            <a:r>
              <a:rPr lang="en-US" i="1" dirty="0"/>
              <a:t>et al.</a:t>
            </a:r>
            <a:r>
              <a:rPr lang="en-US" dirty="0"/>
              <a:t>, “Generative Adversarial Networks,” </a:t>
            </a:r>
            <a:r>
              <a:rPr lang="en-US" i="1" dirty="0"/>
              <a:t>arXiv:1406.2661 [cs, stat]</a:t>
            </a:r>
            <a:r>
              <a:rPr lang="en-US" dirty="0"/>
              <a:t>, Jun. 2014.</a:t>
            </a:r>
          </a:p>
          <a:p>
            <a:r>
              <a:rPr lang="en-US" dirty="0"/>
              <a:t>[3] E. Denton, S. </a:t>
            </a:r>
            <a:r>
              <a:rPr lang="en-US" dirty="0" err="1"/>
              <a:t>Chintala</a:t>
            </a:r>
            <a:r>
              <a:rPr lang="en-US" dirty="0"/>
              <a:t>, A. </a:t>
            </a:r>
            <a:r>
              <a:rPr lang="en-US" dirty="0" err="1"/>
              <a:t>Szlam</a:t>
            </a:r>
            <a:r>
              <a:rPr lang="en-US" dirty="0"/>
              <a:t>, and R. Fergus, “Deep Generative Image Models using a Laplacian Pyramid of Adversarial Networks,” </a:t>
            </a:r>
            <a:r>
              <a:rPr lang="en-US" i="1" dirty="0"/>
              <a:t>arXiv:1506.05751 [cs]</a:t>
            </a:r>
            <a:r>
              <a:rPr lang="en-US" dirty="0"/>
              <a:t>, Jun. 2015.</a:t>
            </a:r>
          </a:p>
          <a:p>
            <a:r>
              <a:rPr lang="en-US" dirty="0"/>
              <a:t>[4] “How to Train a GAN? Tips and tricks to make GANs work” </a:t>
            </a:r>
            <a:r>
              <a:rPr lang="en-US" dirty="0">
                <a:hlinkClick r:id="rId4"/>
              </a:rPr>
              <a:t>https://github.com/soumith/ganhacks</a:t>
            </a:r>
            <a:endParaRPr lang="en-US" dirty="0"/>
          </a:p>
          <a:p>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4709E042-A6BE-4813-AAEE-F2628E1B9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328425861"/>
      </p:ext>
    </p:extLst>
  </p:cSld>
  <p:clrMapOvr>
    <a:masterClrMapping/>
  </p:clrMapOvr>
  <mc:AlternateContent xmlns:mc="http://schemas.openxmlformats.org/markup-compatibility/2006" xmlns:p14="http://schemas.microsoft.com/office/powerpoint/2010/main">
    <mc:Choice Requires="p14">
      <p:transition spd="slow" p14:dur="2000" advTm="12500"/>
    </mc:Choice>
    <mc:Fallback xmlns="">
      <p:transition spd="slow" advTm="1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B5FC-85AC-4256-A343-AAEBDA641676}"/>
              </a:ext>
            </a:extLst>
          </p:cNvPr>
          <p:cNvSpPr>
            <a:spLocks noGrp="1"/>
          </p:cNvSpPr>
          <p:nvPr>
            <p:ph type="title"/>
          </p:nvPr>
        </p:nvSpPr>
        <p:spPr>
          <a:xfrm>
            <a:off x="913775" y="618518"/>
            <a:ext cx="10364451" cy="709540"/>
          </a:xfrm>
        </p:spPr>
        <p:txBody>
          <a:bodyPr/>
          <a:lstStyle/>
          <a:p>
            <a:pPr algn="l"/>
            <a:r>
              <a:rPr lang="en-US" dirty="0"/>
              <a:t>Agenda</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6AF874B6-7B08-4BAE-B108-669C5E3DAE82}"/>
                  </a:ext>
                </a:extLst>
              </p:cNvPr>
              <p:cNvGraphicFramePr>
                <a:graphicFrameLocks noChangeAspect="1"/>
              </p:cNvGraphicFramePr>
              <p:nvPr>
                <p:extLst>
                  <p:ext uri="{D42A27DB-BD31-4B8C-83A1-F6EECF244321}">
                    <p14:modId xmlns:p14="http://schemas.microsoft.com/office/powerpoint/2010/main" val="3130116407"/>
                  </p:ext>
                </p:extLst>
              </p:nvPr>
            </p:nvGraphicFramePr>
            <p:xfrm>
              <a:off x="188685" y="885228"/>
              <a:ext cx="11978640" cy="5871883"/>
            </p:xfrm>
            <a:graphic>
              <a:graphicData uri="http://schemas.microsoft.com/office/powerpoint/2016/summaryzoom">
                <psuz:summaryZm>
                  <psuz:summaryZmObj sectionId="{DA0E1812-8039-4D7E-B48D-0A9E06295EF1}" scaleFactorX="74510" scaleFactorY="62745">
                    <psuz:zmPr id="{4E3BE76B-D76D-43BA-A0E1-49316754D4BC}" transitionDur="1000">
                      <p166:blipFill xmlns:p166="http://schemas.microsoft.com/office/powerpoint/2016/6/main">
                        <a:blip r:embed="rId4"/>
                        <a:stretch>
                          <a:fillRect/>
                        </a:stretch>
                      </p166:blipFill>
                      <p166:spPr xmlns:p166="http://schemas.microsoft.com/office/powerpoint/2016/6/main">
                        <a:xfrm>
                          <a:off x="790830" y="843205"/>
                          <a:ext cx="2008189" cy="951243"/>
                        </a:xfrm>
                        <a:prstGeom prst="rect">
                          <a:avLst/>
                        </a:prstGeom>
                        <a:ln w="3175">
                          <a:solidFill>
                            <a:prstClr val="ltGray"/>
                          </a:solidFill>
                        </a:ln>
                      </p166:spPr>
                    </psuz:zmPr>
                  </psuz:summaryZmObj>
                  <psuz:summaryZmObj sectionId="{21BC7A25-DD45-433B-BCE8-C4D00F2DB2D9}" scaleFactorX="74510" scaleFactorY="62745">
                    <psuz:zmPr id="{F6B7F68D-3CAE-44E2-BAF6-8551ED96558B}" transitionDur="1000">
                      <p166:blipFill xmlns:p166="http://schemas.microsoft.com/office/powerpoint/2016/6/main">
                        <a:blip r:embed="rId5"/>
                        <a:stretch>
                          <a:fillRect/>
                        </a:stretch>
                      </p166:blipFill>
                      <p166:spPr xmlns:p166="http://schemas.microsoft.com/office/powerpoint/2016/6/main">
                        <a:xfrm>
                          <a:off x="3587094" y="843205"/>
                          <a:ext cx="2008189" cy="951243"/>
                        </a:xfrm>
                        <a:prstGeom prst="rect">
                          <a:avLst/>
                        </a:prstGeom>
                        <a:ln w="3175">
                          <a:solidFill>
                            <a:prstClr val="ltGray"/>
                          </a:solidFill>
                        </a:ln>
                      </p166:spPr>
                    </psuz:zmPr>
                  </psuz:summaryZmObj>
                  <psuz:summaryZmObj sectionId="{13B69FB5-0127-4426-B8D5-0CF34FF519E5}" scaleFactorX="74510" scaleFactorY="62745">
                    <psuz:zmPr id="{BAE7423C-4532-49C7-B898-32044C64C9C0}" transitionDur="1000">
                      <p166:blipFill xmlns:p166="http://schemas.microsoft.com/office/powerpoint/2016/6/main">
                        <a:blip r:embed="rId6"/>
                        <a:stretch>
                          <a:fillRect/>
                        </a:stretch>
                      </p166:blipFill>
                      <p166:spPr xmlns:p166="http://schemas.microsoft.com/office/powerpoint/2016/6/main">
                        <a:xfrm>
                          <a:off x="6383358" y="843205"/>
                          <a:ext cx="2008189" cy="951243"/>
                        </a:xfrm>
                        <a:prstGeom prst="rect">
                          <a:avLst/>
                        </a:prstGeom>
                        <a:ln w="3175">
                          <a:solidFill>
                            <a:prstClr val="ltGray"/>
                          </a:solidFill>
                        </a:ln>
                      </p166:spPr>
                    </psuz:zmPr>
                  </psuz:summaryZmObj>
                  <psuz:summaryZmObj sectionId="{8CBD08E4-BDD8-4EDF-985D-E58CF2E89A11}" scaleFactorX="74510" scaleFactorY="62745">
                    <psuz:zmPr id="{039804A1-20A8-4DD7-9C8E-7014FCAB7D8A}" transitionDur="1000">
                      <p166:blipFill xmlns:p166="http://schemas.microsoft.com/office/powerpoint/2016/6/main">
                        <a:blip r:embed="rId7"/>
                        <a:stretch>
                          <a:fillRect/>
                        </a:stretch>
                      </p166:blipFill>
                      <p166:spPr xmlns:p166="http://schemas.microsoft.com/office/powerpoint/2016/6/main">
                        <a:xfrm>
                          <a:off x="9179622" y="843205"/>
                          <a:ext cx="2008189" cy="951243"/>
                        </a:xfrm>
                        <a:prstGeom prst="rect">
                          <a:avLst/>
                        </a:prstGeom>
                        <a:ln w="3175">
                          <a:solidFill>
                            <a:prstClr val="ltGray"/>
                          </a:solidFill>
                        </a:ln>
                      </p166:spPr>
                    </psuz:zmPr>
                  </psuz:summaryZmObj>
                  <psuz:summaryZmObj sectionId="{934F099D-5EEC-4CA2-995D-F8B1CDE48C31}" scaleFactorX="74510" scaleFactorY="62745">
                    <psuz:zmPr id="{74527010-7C67-45B2-83C7-17C50A087215}" transitionDur="1000">
                      <p166:blipFill xmlns:p166="http://schemas.microsoft.com/office/powerpoint/2016/6/main">
                        <a:blip r:embed="rId8"/>
                        <a:stretch>
                          <a:fillRect/>
                        </a:stretch>
                      </p166:blipFill>
                      <p166:spPr xmlns:p166="http://schemas.microsoft.com/office/powerpoint/2016/6/main">
                        <a:xfrm>
                          <a:off x="790830" y="2460321"/>
                          <a:ext cx="2008189" cy="951243"/>
                        </a:xfrm>
                        <a:prstGeom prst="rect">
                          <a:avLst/>
                        </a:prstGeom>
                        <a:ln w="3175">
                          <a:solidFill>
                            <a:prstClr val="ltGray"/>
                          </a:solidFill>
                        </a:ln>
                      </p166:spPr>
                    </psuz:zmPr>
                  </psuz:summaryZmObj>
                  <psuz:summaryZmObj sectionId="{82E94AAA-3314-4903-A763-D12CF5CBC262}" scaleFactorX="74510" scaleFactorY="62745">
                    <psuz:zmPr id="{5428F87F-9560-4A8B-BE6C-CE21A6B84ECE}" transitionDur="1000">
                      <p166:blipFill xmlns:p166="http://schemas.microsoft.com/office/powerpoint/2016/6/main">
                        <a:blip r:embed="rId9"/>
                        <a:stretch>
                          <a:fillRect/>
                        </a:stretch>
                      </p166:blipFill>
                      <p166:spPr xmlns:p166="http://schemas.microsoft.com/office/powerpoint/2016/6/main">
                        <a:xfrm>
                          <a:off x="3587094" y="2460321"/>
                          <a:ext cx="2008189" cy="951243"/>
                        </a:xfrm>
                        <a:prstGeom prst="rect">
                          <a:avLst/>
                        </a:prstGeom>
                        <a:ln w="3175">
                          <a:solidFill>
                            <a:prstClr val="ltGray"/>
                          </a:solidFill>
                        </a:ln>
                      </p166:spPr>
                    </psuz:zmPr>
                  </psuz:summaryZmObj>
                  <psuz:summaryZmObj sectionId="{68D7FB40-865C-436C-86AC-FFFC71FC6BE7}" scaleFactorX="74510" scaleFactorY="62745">
                    <psuz:zmPr id="{F6FF248D-D42F-43C8-96EC-9A12BA09C913}" transitionDur="1000">
                      <p166:blipFill xmlns:p166="http://schemas.microsoft.com/office/powerpoint/2016/6/main">
                        <a:blip r:embed="rId10"/>
                        <a:stretch>
                          <a:fillRect/>
                        </a:stretch>
                      </p166:blipFill>
                      <p166:spPr xmlns:p166="http://schemas.microsoft.com/office/powerpoint/2016/6/main">
                        <a:xfrm>
                          <a:off x="6383358" y="2460321"/>
                          <a:ext cx="2008189" cy="951243"/>
                        </a:xfrm>
                        <a:prstGeom prst="rect">
                          <a:avLst/>
                        </a:prstGeom>
                        <a:ln w="3175">
                          <a:solidFill>
                            <a:prstClr val="ltGray"/>
                          </a:solidFill>
                        </a:ln>
                      </p166:spPr>
                    </psuz:zmPr>
                  </psuz:summaryZmObj>
                  <psuz:summaryZmObj sectionId="{2DFAB7EF-FFC9-4A5D-A66B-B6A52833B92A}" scaleFactorX="74510" scaleFactorY="62745">
                    <psuz:zmPr id="{B8D03DCE-0A8E-4D8F-9BE5-B0DAB7647DFE}" transitionDur="1000">
                      <p166:blipFill xmlns:p166="http://schemas.microsoft.com/office/powerpoint/2016/6/main">
                        <a:blip r:embed="rId11"/>
                        <a:stretch>
                          <a:fillRect/>
                        </a:stretch>
                      </p166:blipFill>
                      <p166:spPr xmlns:p166="http://schemas.microsoft.com/office/powerpoint/2016/6/main">
                        <a:xfrm>
                          <a:off x="9179622" y="2460321"/>
                          <a:ext cx="2008189" cy="951243"/>
                        </a:xfrm>
                        <a:prstGeom prst="rect">
                          <a:avLst/>
                        </a:prstGeom>
                        <a:ln w="3175">
                          <a:solidFill>
                            <a:prstClr val="ltGray"/>
                          </a:solidFill>
                        </a:ln>
                      </p166:spPr>
                    </psuz:zmPr>
                  </psuz:summaryZmObj>
                  <psuz:summaryZmObj sectionId="{B5B4730A-DB79-497F-8756-3A1176A3D68F}" scaleFactorX="74510" scaleFactorY="62745">
                    <psuz:zmPr id="{C0CB430D-8E56-417F-BEA3-AF7BD3D7A2D8}" transitionDur="1000">
                      <p166:blipFill xmlns:p166="http://schemas.microsoft.com/office/powerpoint/2016/6/main">
                        <a:blip r:embed="rId12"/>
                        <a:stretch>
                          <a:fillRect/>
                        </a:stretch>
                      </p166:blipFill>
                      <p166:spPr xmlns:p166="http://schemas.microsoft.com/office/powerpoint/2016/6/main">
                        <a:xfrm>
                          <a:off x="790830" y="4077437"/>
                          <a:ext cx="2008189" cy="951243"/>
                        </a:xfrm>
                        <a:prstGeom prst="rect">
                          <a:avLst/>
                        </a:prstGeom>
                        <a:ln w="3175">
                          <a:solidFill>
                            <a:prstClr val="ltGray"/>
                          </a:solidFill>
                        </a:ln>
                      </p166:spPr>
                    </psuz:zmPr>
                  </psuz:summaryZmObj>
                  <psuz:summaryZmObj sectionId="{8A12CE5A-2977-4187-B9E0-04A87F1BDC25}" scaleFactorX="74510" scaleFactorY="62745">
                    <psuz:zmPr id="{50A399B3-A414-41C1-8662-A3D65D345ADF}" transitionDur="1000">
                      <p166:blipFill xmlns:p166="http://schemas.microsoft.com/office/powerpoint/2016/6/main">
                        <a:blip r:embed="rId13"/>
                        <a:stretch>
                          <a:fillRect/>
                        </a:stretch>
                      </p166:blipFill>
                      <p166:spPr xmlns:p166="http://schemas.microsoft.com/office/powerpoint/2016/6/main">
                        <a:xfrm>
                          <a:off x="3587094" y="4077437"/>
                          <a:ext cx="2008189" cy="95124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6AF874B6-7B08-4BAE-B108-669C5E3DAE82}"/>
                  </a:ext>
                </a:extLst>
              </p:cNvPr>
              <p:cNvGrpSpPr>
                <a:grpSpLocks noGrp="1" noUngrp="1" noRot="1" noChangeAspect="1" noMove="1" noResize="1"/>
              </p:cNvGrpSpPr>
              <p:nvPr/>
            </p:nvGrpSpPr>
            <p:grpSpPr>
              <a:xfrm>
                <a:off x="188685" y="885228"/>
                <a:ext cx="11978640" cy="5871883"/>
                <a:chOff x="188685" y="885228"/>
                <a:chExt cx="11978640" cy="5871883"/>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979515" y="1728433"/>
                  <a:ext cx="2008189" cy="951243"/>
                </a:xfrm>
                <a:prstGeom prst="rect">
                  <a:avLst/>
                </a:prstGeom>
                <a:ln w="3175">
                  <a:solidFill>
                    <a:prstClr val="ltGray"/>
                  </a:solidFill>
                </a:ln>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775779" y="1728433"/>
                  <a:ext cx="2008189" cy="951243"/>
                </a:xfrm>
                <a:prstGeom prst="rect">
                  <a:avLst/>
                </a:prstGeom>
                <a:ln w="3175">
                  <a:solidFill>
                    <a:prstClr val="ltGray"/>
                  </a:solidFill>
                </a:ln>
              </p:spPr>
            </p:pic>
            <p:pic>
              <p:nvPicPr>
                <p:cNvPr id="16" name="Picture 16">
                  <a:hlinkClick r:id="rId1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572043" y="1728433"/>
                  <a:ext cx="2008189" cy="951243"/>
                </a:xfrm>
                <a:prstGeom prst="rect">
                  <a:avLst/>
                </a:prstGeom>
                <a:ln w="3175">
                  <a:solidFill>
                    <a:prstClr val="ltGray"/>
                  </a:solidFill>
                </a:ln>
              </p:spPr>
            </p:pic>
            <p:pic>
              <p:nvPicPr>
                <p:cNvPr id="17" name="Picture 17">
                  <a:hlinkClick r:id="rId1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9368307" y="1728433"/>
                  <a:ext cx="2008189" cy="951243"/>
                </a:xfrm>
                <a:prstGeom prst="rect">
                  <a:avLst/>
                </a:prstGeom>
                <a:ln w="3175">
                  <a:solidFill>
                    <a:prstClr val="ltGray"/>
                  </a:solidFill>
                </a:ln>
              </p:spPr>
            </p:pic>
            <p:pic>
              <p:nvPicPr>
                <p:cNvPr id="18" name="Picture 18">
                  <a:hlinkClick r:id="rId1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979515" y="3345549"/>
                  <a:ext cx="2008189" cy="951243"/>
                </a:xfrm>
                <a:prstGeom prst="rect">
                  <a:avLst/>
                </a:prstGeom>
                <a:ln w="3175">
                  <a:solidFill>
                    <a:prstClr val="ltGray"/>
                  </a:solidFill>
                </a:ln>
              </p:spPr>
            </p:pic>
            <p:pic>
              <p:nvPicPr>
                <p:cNvPr id="19" name="Picture 19">
                  <a:hlinkClick r:id="rId1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775779" y="3345549"/>
                  <a:ext cx="2008189" cy="951243"/>
                </a:xfrm>
                <a:prstGeom prst="rect">
                  <a:avLst/>
                </a:prstGeom>
                <a:ln w="3175">
                  <a:solidFill>
                    <a:prstClr val="ltGray"/>
                  </a:solidFill>
                </a:ln>
              </p:spPr>
            </p:pic>
            <p:pic>
              <p:nvPicPr>
                <p:cNvPr id="20" name="Picture 20">
                  <a:hlinkClick r:id="rId2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6572043" y="3345549"/>
                  <a:ext cx="2008189" cy="951243"/>
                </a:xfrm>
                <a:prstGeom prst="rect">
                  <a:avLst/>
                </a:prstGeom>
                <a:ln w="3175">
                  <a:solidFill>
                    <a:prstClr val="ltGray"/>
                  </a:solidFill>
                </a:ln>
              </p:spPr>
            </p:pic>
            <p:pic>
              <p:nvPicPr>
                <p:cNvPr id="21" name="Picture 21">
                  <a:hlinkClick r:id="rId2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368307" y="3345549"/>
                  <a:ext cx="2008189" cy="951243"/>
                </a:xfrm>
                <a:prstGeom prst="rect">
                  <a:avLst/>
                </a:prstGeom>
                <a:ln w="3175">
                  <a:solidFill>
                    <a:prstClr val="ltGray"/>
                  </a:solidFill>
                </a:ln>
              </p:spPr>
            </p:pic>
            <p:pic>
              <p:nvPicPr>
                <p:cNvPr id="22" name="Picture 22">
                  <a:hlinkClick r:id="rId2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979515" y="4962665"/>
                  <a:ext cx="2008189" cy="951243"/>
                </a:xfrm>
                <a:prstGeom prst="rect">
                  <a:avLst/>
                </a:prstGeom>
                <a:ln w="3175">
                  <a:solidFill>
                    <a:prstClr val="ltGray"/>
                  </a:solidFill>
                </a:ln>
              </p:spPr>
            </p:pic>
            <p:pic>
              <p:nvPicPr>
                <p:cNvPr id="23" name="Picture 23">
                  <a:hlinkClick r:id="rId2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775779" y="4962665"/>
                  <a:ext cx="2008189" cy="951243"/>
                </a:xfrm>
                <a:prstGeom prst="rect">
                  <a:avLst/>
                </a:prstGeom>
                <a:ln w="3175">
                  <a:solidFill>
                    <a:prstClr val="ltGray"/>
                  </a:solidFill>
                </a:ln>
              </p:spPr>
            </p:pic>
          </p:grpSp>
        </mc:Fallback>
      </mc:AlternateContent>
      <p:sp>
        <p:nvSpPr>
          <p:cNvPr id="6" name="Flowchart: Process 5">
            <a:extLst>
              <a:ext uri="{FF2B5EF4-FFF2-40B4-BE49-F238E27FC236}">
                <a16:creationId xmlns:a16="http://schemas.microsoft.com/office/drawing/2014/main" id="{4613D32D-FFD9-4E9A-9836-01692E6DFD87}"/>
              </a:ext>
            </a:extLst>
          </p:cNvPr>
          <p:cNvSpPr/>
          <p:nvPr/>
        </p:nvSpPr>
        <p:spPr>
          <a:xfrm>
            <a:off x="994229" y="2699658"/>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Introduction</a:t>
            </a:r>
            <a:endParaRPr lang="en-US" dirty="0"/>
          </a:p>
        </p:txBody>
      </p:sp>
      <p:sp>
        <p:nvSpPr>
          <p:cNvPr id="7" name="Flowchart: Process 6">
            <a:extLst>
              <a:ext uri="{FF2B5EF4-FFF2-40B4-BE49-F238E27FC236}">
                <a16:creationId xmlns:a16="http://schemas.microsoft.com/office/drawing/2014/main" id="{59878ED4-8523-4296-A1DF-7F3452E3D2CE}"/>
              </a:ext>
            </a:extLst>
          </p:cNvPr>
          <p:cNvSpPr/>
          <p:nvPr/>
        </p:nvSpPr>
        <p:spPr>
          <a:xfrm>
            <a:off x="3788230" y="2699658"/>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Project Goal</a:t>
            </a:r>
            <a:endParaRPr lang="en-US" dirty="0"/>
          </a:p>
        </p:txBody>
      </p:sp>
      <p:sp>
        <p:nvSpPr>
          <p:cNvPr id="8" name="Flowchart: Process 7">
            <a:extLst>
              <a:ext uri="{FF2B5EF4-FFF2-40B4-BE49-F238E27FC236}">
                <a16:creationId xmlns:a16="http://schemas.microsoft.com/office/drawing/2014/main" id="{DB1CC2DF-73B1-46CD-883C-1B0AD491A218}"/>
              </a:ext>
            </a:extLst>
          </p:cNvPr>
          <p:cNvSpPr/>
          <p:nvPr/>
        </p:nvSpPr>
        <p:spPr>
          <a:xfrm>
            <a:off x="6582231" y="2699658"/>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Dataset</a:t>
            </a:r>
            <a:endParaRPr lang="en-US" dirty="0"/>
          </a:p>
        </p:txBody>
      </p:sp>
      <p:sp>
        <p:nvSpPr>
          <p:cNvPr id="9" name="Flowchart: Process 8">
            <a:extLst>
              <a:ext uri="{FF2B5EF4-FFF2-40B4-BE49-F238E27FC236}">
                <a16:creationId xmlns:a16="http://schemas.microsoft.com/office/drawing/2014/main" id="{A8EDB2DD-D193-4BC4-B195-7EAF23CB25C9}"/>
              </a:ext>
            </a:extLst>
          </p:cNvPr>
          <p:cNvSpPr/>
          <p:nvPr/>
        </p:nvSpPr>
        <p:spPr>
          <a:xfrm>
            <a:off x="9374778" y="2699658"/>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Architecture</a:t>
            </a:r>
            <a:endParaRPr lang="en-US" dirty="0"/>
          </a:p>
        </p:txBody>
      </p:sp>
      <p:sp>
        <p:nvSpPr>
          <p:cNvPr id="10" name="Flowchart: Process 9">
            <a:extLst>
              <a:ext uri="{FF2B5EF4-FFF2-40B4-BE49-F238E27FC236}">
                <a16:creationId xmlns:a16="http://schemas.microsoft.com/office/drawing/2014/main" id="{A2DA3F71-38F7-4581-86D2-1E516C7C2D53}"/>
              </a:ext>
            </a:extLst>
          </p:cNvPr>
          <p:cNvSpPr/>
          <p:nvPr/>
        </p:nvSpPr>
        <p:spPr>
          <a:xfrm>
            <a:off x="994229" y="4342095"/>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Loss Function</a:t>
            </a:r>
            <a:endParaRPr lang="en-US" dirty="0"/>
          </a:p>
        </p:txBody>
      </p:sp>
      <p:sp>
        <p:nvSpPr>
          <p:cNvPr id="11" name="Flowchart: Process 10">
            <a:extLst>
              <a:ext uri="{FF2B5EF4-FFF2-40B4-BE49-F238E27FC236}">
                <a16:creationId xmlns:a16="http://schemas.microsoft.com/office/drawing/2014/main" id="{9C6920FE-4941-43C7-A1C0-54B49821F0F1}"/>
              </a:ext>
            </a:extLst>
          </p:cNvPr>
          <p:cNvSpPr/>
          <p:nvPr/>
        </p:nvSpPr>
        <p:spPr>
          <a:xfrm>
            <a:off x="3788230" y="4342095"/>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Optimizer</a:t>
            </a:r>
            <a:endParaRPr lang="en-US" dirty="0"/>
          </a:p>
        </p:txBody>
      </p:sp>
      <p:sp>
        <p:nvSpPr>
          <p:cNvPr id="12" name="Flowchart: Process 11">
            <a:extLst>
              <a:ext uri="{FF2B5EF4-FFF2-40B4-BE49-F238E27FC236}">
                <a16:creationId xmlns:a16="http://schemas.microsoft.com/office/drawing/2014/main" id="{4E2591C2-E423-4E6D-B254-455BB8CD1C72}"/>
              </a:ext>
            </a:extLst>
          </p:cNvPr>
          <p:cNvSpPr/>
          <p:nvPr/>
        </p:nvSpPr>
        <p:spPr>
          <a:xfrm>
            <a:off x="6582230" y="4342095"/>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Eval. Metrics</a:t>
            </a:r>
            <a:endParaRPr lang="en-US" dirty="0"/>
          </a:p>
        </p:txBody>
      </p:sp>
      <p:sp>
        <p:nvSpPr>
          <p:cNvPr id="13" name="Flowchart: Process 12">
            <a:extLst>
              <a:ext uri="{FF2B5EF4-FFF2-40B4-BE49-F238E27FC236}">
                <a16:creationId xmlns:a16="http://schemas.microsoft.com/office/drawing/2014/main" id="{46C9C90F-5C9B-4D20-ACDD-84491B823E6E}"/>
              </a:ext>
            </a:extLst>
          </p:cNvPr>
          <p:cNvSpPr/>
          <p:nvPr/>
        </p:nvSpPr>
        <p:spPr>
          <a:xfrm>
            <a:off x="9374777" y="4342095"/>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Train Process</a:t>
            </a:r>
            <a:endParaRPr lang="en-US" dirty="0"/>
          </a:p>
        </p:txBody>
      </p:sp>
      <p:sp>
        <p:nvSpPr>
          <p:cNvPr id="14" name="Flowchart: Process 13">
            <a:extLst>
              <a:ext uri="{FF2B5EF4-FFF2-40B4-BE49-F238E27FC236}">
                <a16:creationId xmlns:a16="http://schemas.microsoft.com/office/drawing/2014/main" id="{70BFEDCB-0302-407C-B3E5-E874EFD645D5}"/>
              </a:ext>
            </a:extLst>
          </p:cNvPr>
          <p:cNvSpPr/>
          <p:nvPr/>
        </p:nvSpPr>
        <p:spPr>
          <a:xfrm>
            <a:off x="994229" y="5972772"/>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Results</a:t>
            </a:r>
            <a:endParaRPr lang="en-US" dirty="0"/>
          </a:p>
        </p:txBody>
      </p:sp>
      <p:sp>
        <p:nvSpPr>
          <p:cNvPr id="15" name="Flowchart: Process 14">
            <a:extLst>
              <a:ext uri="{FF2B5EF4-FFF2-40B4-BE49-F238E27FC236}">
                <a16:creationId xmlns:a16="http://schemas.microsoft.com/office/drawing/2014/main" id="{FB3758C0-E51C-411C-850A-287D59C36E53}"/>
              </a:ext>
            </a:extLst>
          </p:cNvPr>
          <p:cNvSpPr/>
          <p:nvPr/>
        </p:nvSpPr>
        <p:spPr>
          <a:xfrm>
            <a:off x="3788229" y="5972772"/>
            <a:ext cx="1988457" cy="38628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Reference</a:t>
            </a:r>
            <a:endParaRPr lang="en-US" dirty="0"/>
          </a:p>
        </p:txBody>
      </p:sp>
      <p:pic>
        <p:nvPicPr>
          <p:cNvPr id="25" name="Audio 24">
            <a:hlinkClick r:id="" action="ppaction://media"/>
            <a:extLst>
              <a:ext uri="{FF2B5EF4-FFF2-40B4-BE49-F238E27FC236}">
                <a16:creationId xmlns:a16="http://schemas.microsoft.com/office/drawing/2014/main" id="{1E254700-296B-4F97-98AD-AC3E1FBFDD6B}"/>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44557897"/>
      </p:ext>
    </p:extLst>
  </p:cSld>
  <p:clrMapOvr>
    <a:masterClrMapping/>
  </p:clrMapOvr>
  <mc:AlternateContent xmlns:mc="http://schemas.openxmlformats.org/markup-compatibility/2006" xmlns:p14="http://schemas.microsoft.com/office/powerpoint/2010/main">
    <mc:Choice Requires="p14">
      <p:transition spd="slow" p14:dur="2000" advTm="1413"/>
    </mc:Choice>
    <mc:Fallback xmlns="">
      <p:transition spd="slow" advTm="1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E0AF-C943-4A03-AC13-146E5CEF5854}"/>
              </a:ext>
            </a:extLst>
          </p:cNvPr>
          <p:cNvSpPr>
            <a:spLocks noGrp="1"/>
          </p:cNvSpPr>
          <p:nvPr>
            <p:ph type="title"/>
          </p:nvPr>
        </p:nvSpPr>
        <p:spPr>
          <a:xfrm>
            <a:off x="391261" y="275920"/>
            <a:ext cx="10022739" cy="448284"/>
          </a:xfrm>
        </p:spPr>
        <p:txBody>
          <a:bodyPr>
            <a:normAutofit fontScale="90000"/>
          </a:bodyPr>
          <a:lstStyle/>
          <a:p>
            <a:pPr algn="l"/>
            <a:r>
              <a:rPr lang="en-US" dirty="0"/>
              <a:t>Introduction to cycle gan</a:t>
            </a:r>
          </a:p>
        </p:txBody>
      </p:sp>
      <p:sp>
        <p:nvSpPr>
          <p:cNvPr id="3" name="Content Placeholder 2">
            <a:extLst>
              <a:ext uri="{FF2B5EF4-FFF2-40B4-BE49-F238E27FC236}">
                <a16:creationId xmlns:a16="http://schemas.microsoft.com/office/drawing/2014/main" id="{A6B44349-F4ED-4223-AB7C-70EC16248899}"/>
              </a:ext>
            </a:extLst>
          </p:cNvPr>
          <p:cNvSpPr>
            <a:spLocks noGrp="1"/>
          </p:cNvSpPr>
          <p:nvPr>
            <p:ph sz="quarter" idx="13"/>
          </p:nvPr>
        </p:nvSpPr>
        <p:spPr>
          <a:xfrm>
            <a:off x="913774" y="2367092"/>
            <a:ext cx="10363826" cy="3424107"/>
          </a:xfrm>
        </p:spPr>
        <p:txBody>
          <a:bodyPr/>
          <a:lstStyle/>
          <a:p>
            <a:r>
              <a:rPr lang="en-US"/>
              <a:t>Unpaired image domain translation</a:t>
            </a:r>
            <a:endParaRPr lang="en-US" dirty="0"/>
          </a:p>
        </p:txBody>
      </p:sp>
      <p:pic>
        <p:nvPicPr>
          <p:cNvPr id="1028" name="Picture 4">
            <a:extLst>
              <a:ext uri="{FF2B5EF4-FFF2-40B4-BE49-F238E27FC236}">
                <a16:creationId xmlns:a16="http://schemas.microsoft.com/office/drawing/2014/main" id="{21471EC0-EDD5-46F5-8CFE-2DEA8057492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61" y="905750"/>
            <a:ext cx="11437882" cy="54970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3D4AD85-1852-47E5-9481-9BA31F445CC4}"/>
              </a:ext>
            </a:extLst>
          </p:cNvPr>
          <p:cNvSpPr txBox="1"/>
          <p:nvPr/>
        </p:nvSpPr>
        <p:spPr>
          <a:xfrm>
            <a:off x="10000343" y="6395512"/>
            <a:ext cx="2191657" cy="373135"/>
          </a:xfrm>
          <a:prstGeom prst="rect">
            <a:avLst/>
          </a:prstGeom>
          <a:noFill/>
        </p:spPr>
        <p:txBody>
          <a:bodyPr wrap="square" rtlCol="0">
            <a:spAutoFit/>
          </a:bodyPr>
          <a:lstStyle/>
          <a:p>
            <a:r>
              <a:rPr lang="en-US" dirty="0"/>
              <a:t>Source: </a:t>
            </a:r>
            <a:r>
              <a:rPr lang="en-US" dirty="0">
                <a:hlinkClick r:id="rId5" action="ppaction://hlinksldjump"/>
              </a:rPr>
              <a:t>[1]</a:t>
            </a:r>
            <a:endParaRPr lang="en-US" dirty="0"/>
          </a:p>
        </p:txBody>
      </p:sp>
      <p:pic>
        <p:nvPicPr>
          <p:cNvPr id="5" name="Audio 4">
            <a:hlinkClick r:id="" action="ppaction://media"/>
            <a:extLst>
              <a:ext uri="{FF2B5EF4-FFF2-40B4-BE49-F238E27FC236}">
                <a16:creationId xmlns:a16="http://schemas.microsoft.com/office/drawing/2014/main" id="{6B2E4565-2026-45E6-B52B-D13D41B74D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944794120"/>
      </p:ext>
    </p:extLst>
  </p:cSld>
  <p:clrMapOvr>
    <a:masterClrMapping/>
  </p:clrMapOvr>
  <mc:AlternateContent xmlns:mc="http://schemas.openxmlformats.org/markup-compatibility/2006" xmlns:p14="http://schemas.microsoft.com/office/powerpoint/2010/main">
    <mc:Choice Requires="p14">
      <p:transition spd="slow" p14:dur="2000" advTm="19140"/>
    </mc:Choice>
    <mc:Fallback xmlns="">
      <p:transition spd="slow" advTm="19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4731657"/>
          </a:xfrm>
        </p:spPr>
        <p:txBody>
          <a:bodyPr/>
          <a:lstStyle/>
          <a:p>
            <a:endParaRPr lang="en-US" dirty="0"/>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Introduction to cycle gan</a:t>
            </a:r>
          </a:p>
        </p:txBody>
      </p:sp>
      <p:sp>
        <p:nvSpPr>
          <p:cNvPr id="7" name="矩形 1">
            <a:extLst>
              <a:ext uri="{FF2B5EF4-FFF2-40B4-BE49-F238E27FC236}">
                <a16:creationId xmlns:a16="http://schemas.microsoft.com/office/drawing/2014/main" id="{5E777115-34AA-411D-8782-5EBFB44EAA25}"/>
              </a:ext>
            </a:extLst>
          </p:cNvPr>
          <p:cNvSpPr/>
          <p:nvPr/>
        </p:nvSpPr>
        <p:spPr>
          <a:xfrm>
            <a:off x="2160117" y="3726750"/>
            <a:ext cx="7674977" cy="954107"/>
          </a:xfrm>
          <a:prstGeom prst="rect">
            <a:avLst/>
          </a:prstGeom>
        </p:spPr>
        <p:txBody>
          <a:bodyPr wrap="square">
            <a:spAutoFit/>
          </a:bodyPr>
          <a:lstStyle/>
          <a:p>
            <a:pPr lvl="0" defTabSz="914400">
              <a:defRPr/>
            </a:pPr>
            <a:r>
              <a:rPr lang="en-US" altLang="zh-TW" sz="2800" dirty="0"/>
              <a:t>Transform an object from one domain to another </a:t>
            </a:r>
            <a:r>
              <a:rPr lang="en-US" altLang="zh-TW" sz="2800" b="1" i="1" u="sng" dirty="0"/>
              <a:t>without paired data</a:t>
            </a:r>
            <a:endParaRPr lang="zh-TW" altLang="en-US" sz="2800" dirty="0"/>
          </a:p>
        </p:txBody>
      </p:sp>
      <p:sp>
        <p:nvSpPr>
          <p:cNvPr id="8" name="矩形 51">
            <a:extLst>
              <a:ext uri="{FF2B5EF4-FFF2-40B4-BE49-F238E27FC236}">
                <a16:creationId xmlns:a16="http://schemas.microsoft.com/office/drawing/2014/main" id="{2706D136-7E54-42F5-8939-51F64EF0D08B}"/>
              </a:ext>
            </a:extLst>
          </p:cNvPr>
          <p:cNvSpPr/>
          <p:nvPr/>
        </p:nvSpPr>
        <p:spPr>
          <a:xfrm>
            <a:off x="5234894" y="2667588"/>
            <a:ext cx="1356852" cy="9456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2800" dirty="0"/>
          </a:p>
        </p:txBody>
      </p:sp>
      <p:sp>
        <p:nvSpPr>
          <p:cNvPr id="9" name="箭號: 向右 52">
            <a:extLst>
              <a:ext uri="{FF2B5EF4-FFF2-40B4-BE49-F238E27FC236}">
                <a16:creationId xmlns:a16="http://schemas.microsoft.com/office/drawing/2014/main" id="{BA0875E3-A903-4E17-9FD6-284B420E1C11}"/>
              </a:ext>
            </a:extLst>
          </p:cNvPr>
          <p:cNvSpPr/>
          <p:nvPr/>
        </p:nvSpPr>
        <p:spPr>
          <a:xfrm>
            <a:off x="4718339" y="2905076"/>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箭號: 向右 53">
            <a:extLst>
              <a:ext uri="{FF2B5EF4-FFF2-40B4-BE49-F238E27FC236}">
                <a16:creationId xmlns:a16="http://schemas.microsoft.com/office/drawing/2014/main" id="{DB092AC7-C342-4A09-9E4F-B645F7D46839}"/>
              </a:ext>
            </a:extLst>
          </p:cNvPr>
          <p:cNvSpPr/>
          <p:nvPr/>
        </p:nvSpPr>
        <p:spPr>
          <a:xfrm>
            <a:off x="6636353" y="2905076"/>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1" name="圖片 54">
            <a:extLst>
              <a:ext uri="{FF2B5EF4-FFF2-40B4-BE49-F238E27FC236}">
                <a16:creationId xmlns:a16="http://schemas.microsoft.com/office/drawing/2014/main" id="{A1E66DAF-FD24-4A12-8B65-3B536780DDEF}"/>
              </a:ext>
            </a:extLst>
          </p:cNvPr>
          <p:cNvPicPr>
            <a:picLocks noChangeAspect="1"/>
          </p:cNvPicPr>
          <p:nvPr/>
        </p:nvPicPr>
        <p:blipFill>
          <a:blip r:embed="rId4"/>
          <a:stretch>
            <a:fillRect/>
          </a:stretch>
        </p:blipFill>
        <p:spPr>
          <a:xfrm>
            <a:off x="3204612" y="2554178"/>
            <a:ext cx="1464885" cy="1118303"/>
          </a:xfrm>
          <a:prstGeom prst="rect">
            <a:avLst/>
          </a:prstGeom>
        </p:spPr>
      </p:pic>
      <p:pic>
        <p:nvPicPr>
          <p:cNvPr id="12" name="圖片 55">
            <a:extLst>
              <a:ext uri="{FF2B5EF4-FFF2-40B4-BE49-F238E27FC236}">
                <a16:creationId xmlns:a16="http://schemas.microsoft.com/office/drawing/2014/main" id="{1142DEAB-1616-4322-8A2D-C16E40E05F33}"/>
              </a:ext>
            </a:extLst>
          </p:cNvPr>
          <p:cNvPicPr>
            <a:picLocks noChangeAspect="1"/>
          </p:cNvPicPr>
          <p:nvPr/>
        </p:nvPicPr>
        <p:blipFill>
          <a:blip r:embed="rId5"/>
          <a:stretch>
            <a:fillRect/>
          </a:stretch>
        </p:blipFill>
        <p:spPr>
          <a:xfrm>
            <a:off x="7167401" y="2548540"/>
            <a:ext cx="1494397" cy="1173832"/>
          </a:xfrm>
          <a:prstGeom prst="rect">
            <a:avLst/>
          </a:prstGeom>
        </p:spPr>
      </p:pic>
      <p:sp>
        <p:nvSpPr>
          <p:cNvPr id="13" name="文字方塊 56">
            <a:extLst>
              <a:ext uri="{FF2B5EF4-FFF2-40B4-BE49-F238E27FC236}">
                <a16:creationId xmlns:a16="http://schemas.microsoft.com/office/drawing/2014/main" id="{3CDC211A-C86C-4ED8-8314-00FA6796862B}"/>
              </a:ext>
            </a:extLst>
          </p:cNvPr>
          <p:cNvSpPr txBox="1"/>
          <p:nvPr/>
        </p:nvSpPr>
        <p:spPr>
          <a:xfrm>
            <a:off x="1626287" y="2882496"/>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14" name="文字方塊 57">
            <a:extLst>
              <a:ext uri="{FF2B5EF4-FFF2-40B4-BE49-F238E27FC236}">
                <a16:creationId xmlns:a16="http://schemas.microsoft.com/office/drawing/2014/main" id="{DDB26240-34F3-4584-98F8-7296A74A93C7}"/>
              </a:ext>
            </a:extLst>
          </p:cNvPr>
          <p:cNvSpPr txBox="1"/>
          <p:nvPr/>
        </p:nvSpPr>
        <p:spPr>
          <a:xfrm>
            <a:off x="8427205" y="2877307"/>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15" name="TextBox 14">
            <a:extLst>
              <a:ext uri="{FF2B5EF4-FFF2-40B4-BE49-F238E27FC236}">
                <a16:creationId xmlns:a16="http://schemas.microsoft.com/office/drawing/2014/main" id="{00DA7998-D041-497F-8D8A-7744904C30F5}"/>
              </a:ext>
            </a:extLst>
          </p:cNvPr>
          <p:cNvSpPr txBox="1"/>
          <p:nvPr/>
        </p:nvSpPr>
        <p:spPr>
          <a:xfrm>
            <a:off x="10000343" y="6395512"/>
            <a:ext cx="2191657" cy="373135"/>
          </a:xfrm>
          <a:prstGeom prst="rect">
            <a:avLst/>
          </a:prstGeom>
          <a:noFill/>
        </p:spPr>
        <p:txBody>
          <a:bodyPr wrap="square" rtlCol="0">
            <a:spAutoFit/>
          </a:bodyPr>
          <a:lstStyle/>
          <a:p>
            <a:r>
              <a:rPr lang="en-US" dirty="0"/>
              <a:t>Reference: </a:t>
            </a:r>
            <a:r>
              <a:rPr lang="en-US" dirty="0">
                <a:hlinkClick r:id="rId6"/>
              </a:rPr>
              <a:t>Link</a:t>
            </a:r>
            <a:endParaRPr lang="en-US" dirty="0"/>
          </a:p>
        </p:txBody>
      </p:sp>
      <p:pic>
        <p:nvPicPr>
          <p:cNvPr id="16" name="Picture 15">
            <a:extLst>
              <a:ext uri="{FF2B5EF4-FFF2-40B4-BE49-F238E27FC236}">
                <a16:creationId xmlns:a16="http://schemas.microsoft.com/office/drawing/2014/main" id="{FB9699CD-A433-44E4-8F9C-710425AD7FD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45152" y="2960532"/>
            <a:ext cx="1356852" cy="359795"/>
          </a:xfrm>
          <a:prstGeom prst="rect">
            <a:avLst/>
          </a:prstGeom>
        </p:spPr>
      </p:pic>
      <p:pic>
        <p:nvPicPr>
          <p:cNvPr id="4" name="Audio 3">
            <a:hlinkClick r:id="" action="ppaction://media"/>
            <a:extLst>
              <a:ext uri="{FF2B5EF4-FFF2-40B4-BE49-F238E27FC236}">
                <a16:creationId xmlns:a16="http://schemas.microsoft.com/office/drawing/2014/main" id="{8F889E9A-63F5-4919-A6E5-88E7CA5A68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589345087"/>
      </p:ext>
    </p:extLst>
  </p:cSld>
  <p:clrMapOvr>
    <a:masterClrMapping/>
  </p:clrMapOvr>
  <mc:AlternateContent xmlns:mc="http://schemas.openxmlformats.org/markup-compatibility/2006" xmlns:p14="http://schemas.microsoft.com/office/powerpoint/2010/main">
    <mc:Choice Requires="p14">
      <p:transition spd="slow" p14:dur="2000" advTm="9611"/>
    </mc:Choice>
    <mc:Fallback xmlns="">
      <p:transition spd="slow" advTm="9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p:bldP spid="8" grpId="0" animBg="1"/>
      <p:bldP spid="9" grpId="0" animBg="1"/>
      <p:bldP spid="10"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Introduction to cycle gan</a:t>
            </a:r>
          </a:p>
        </p:txBody>
      </p:sp>
      <p:pic>
        <p:nvPicPr>
          <p:cNvPr id="4098" name="Picture 2">
            <a:extLst>
              <a:ext uri="{FF2B5EF4-FFF2-40B4-BE49-F238E27FC236}">
                <a16:creationId xmlns:a16="http://schemas.microsoft.com/office/drawing/2014/main" id="{E8520208-F8AA-4F50-B89C-FB28721F769F}"/>
              </a:ext>
            </a:extLst>
          </p:cNvPr>
          <p:cNvPicPr>
            <a:picLocks noGrp="1" noChangeAspect="1" noChangeArrowheads="1"/>
          </p:cNvPicPr>
          <p:nvPr>
            <p:ph sz="quarter" idx="13"/>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55838"/>
          <a:stretch/>
        </p:blipFill>
        <p:spPr bwMode="auto">
          <a:xfrm>
            <a:off x="1939910" y="1004774"/>
            <a:ext cx="2971289" cy="40530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C25DA2-CC49-4DC0-8CC9-5254B613E3BD}"/>
              </a:ext>
            </a:extLst>
          </p:cNvPr>
          <p:cNvSpPr txBox="1"/>
          <p:nvPr/>
        </p:nvSpPr>
        <p:spPr>
          <a:xfrm>
            <a:off x="10000343" y="6395512"/>
            <a:ext cx="2191657" cy="373135"/>
          </a:xfrm>
          <a:prstGeom prst="rect">
            <a:avLst/>
          </a:prstGeom>
          <a:noFill/>
        </p:spPr>
        <p:txBody>
          <a:bodyPr wrap="square" rtlCol="0">
            <a:spAutoFit/>
          </a:bodyPr>
          <a:lstStyle/>
          <a:p>
            <a:r>
              <a:rPr lang="en-US" dirty="0"/>
              <a:t>Source: </a:t>
            </a:r>
            <a:r>
              <a:rPr lang="en-US" dirty="0">
                <a:hlinkClick r:id="rId6" action="ppaction://hlinksldjump"/>
              </a:rPr>
              <a:t>[1]</a:t>
            </a:r>
            <a:endParaRPr lang="en-US" dirty="0"/>
          </a:p>
        </p:txBody>
      </p:sp>
      <p:pic>
        <p:nvPicPr>
          <p:cNvPr id="17" name="Picture 2">
            <a:extLst>
              <a:ext uri="{FF2B5EF4-FFF2-40B4-BE49-F238E27FC236}">
                <a16:creationId xmlns:a16="http://schemas.microsoft.com/office/drawing/2014/main" id="{711E129E-633A-4BF5-9EA5-989D0CA2BB1A}"/>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8823"/>
          <a:stretch/>
        </p:blipFill>
        <p:spPr bwMode="auto">
          <a:xfrm>
            <a:off x="6557105" y="1004773"/>
            <a:ext cx="3443238" cy="4053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2DAFEC-369E-4FA7-85E3-BC6C09486B85}"/>
              </a:ext>
            </a:extLst>
          </p:cNvPr>
          <p:cNvSpPr txBox="1"/>
          <p:nvPr/>
        </p:nvSpPr>
        <p:spPr>
          <a:xfrm>
            <a:off x="2504049" y="5057774"/>
            <a:ext cx="2074985" cy="379389"/>
          </a:xfrm>
          <a:prstGeom prst="rect">
            <a:avLst/>
          </a:prstGeom>
          <a:noFill/>
        </p:spPr>
        <p:txBody>
          <a:bodyPr wrap="square" rtlCol="0">
            <a:spAutoFit/>
          </a:bodyPr>
          <a:lstStyle/>
          <a:p>
            <a:pPr algn="ctr"/>
            <a:r>
              <a:rPr lang="en-US" u="sng" dirty="0"/>
              <a:t>Pix2Pix GAN</a:t>
            </a:r>
          </a:p>
        </p:txBody>
      </p:sp>
      <p:sp>
        <p:nvSpPr>
          <p:cNvPr id="18" name="TextBox 17">
            <a:extLst>
              <a:ext uri="{FF2B5EF4-FFF2-40B4-BE49-F238E27FC236}">
                <a16:creationId xmlns:a16="http://schemas.microsoft.com/office/drawing/2014/main" id="{41553835-E7F2-4C04-83DE-E54AFAEC5390}"/>
              </a:ext>
            </a:extLst>
          </p:cNvPr>
          <p:cNvSpPr txBox="1"/>
          <p:nvPr/>
        </p:nvSpPr>
        <p:spPr>
          <a:xfrm>
            <a:off x="7241231" y="5057774"/>
            <a:ext cx="2074985" cy="379389"/>
          </a:xfrm>
          <a:prstGeom prst="rect">
            <a:avLst/>
          </a:prstGeom>
          <a:noFill/>
        </p:spPr>
        <p:txBody>
          <a:bodyPr wrap="square" rtlCol="0">
            <a:spAutoFit/>
          </a:bodyPr>
          <a:lstStyle/>
          <a:p>
            <a:pPr algn="ctr"/>
            <a:r>
              <a:rPr lang="en-US" u="sng" dirty="0"/>
              <a:t>Cycle GAN</a:t>
            </a:r>
          </a:p>
        </p:txBody>
      </p:sp>
      <p:pic>
        <p:nvPicPr>
          <p:cNvPr id="4" name="Audio 3">
            <a:hlinkClick r:id="" action="ppaction://media"/>
            <a:extLst>
              <a:ext uri="{FF2B5EF4-FFF2-40B4-BE49-F238E27FC236}">
                <a16:creationId xmlns:a16="http://schemas.microsoft.com/office/drawing/2014/main" id="{B30E8A32-0664-454F-9900-477A2EA6CC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75788082"/>
      </p:ext>
    </p:extLst>
  </p:cSld>
  <p:clrMapOvr>
    <a:masterClrMapping/>
  </p:clrMapOvr>
  <mc:AlternateContent xmlns:mc="http://schemas.openxmlformats.org/markup-compatibility/2006" xmlns:p14="http://schemas.microsoft.com/office/powerpoint/2010/main">
    <mc:Choice Requires="p14">
      <p:transition spd="slow" p14:dur="2000" advTm="10194"/>
    </mc:Choice>
    <mc:Fallback xmlns="">
      <p:transition spd="slow" advTm="10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1B6B2-8DFE-4BB7-98A1-412C333A88F9}"/>
              </a:ext>
            </a:extLst>
          </p:cNvPr>
          <p:cNvSpPr>
            <a:spLocks noGrp="1"/>
          </p:cNvSpPr>
          <p:nvPr>
            <p:ph sz="quarter" idx="13"/>
          </p:nvPr>
        </p:nvSpPr>
        <p:spPr>
          <a:xfrm>
            <a:off x="573314" y="1059543"/>
            <a:ext cx="10704286" cy="5150757"/>
          </a:xfrm>
        </p:spPr>
        <p:txBody>
          <a:bodyPr/>
          <a:lstStyle/>
          <a:p>
            <a:r>
              <a:rPr lang="en-US" dirty="0"/>
              <a:t>MALE TO FEMALE / FEMALE TO MALE FACE TRANSLATION</a:t>
            </a:r>
          </a:p>
          <a:p>
            <a:endParaRPr lang="en-US" dirty="0"/>
          </a:p>
          <a:p>
            <a:endParaRPr lang="en-US" dirty="0"/>
          </a:p>
          <a:p>
            <a:endParaRPr lang="en-US" dirty="0"/>
          </a:p>
          <a:p>
            <a:endParaRPr lang="en-US" dirty="0"/>
          </a:p>
          <a:p>
            <a:endParaRPr lang="en-US" dirty="0"/>
          </a:p>
          <a:p>
            <a:r>
              <a:rPr lang="en-US" dirty="0"/>
              <a:t>HUNNMAN TO ANIMATION / ANIMATION TO HUMMAN FACE TRANSLATION</a:t>
            </a:r>
          </a:p>
        </p:txBody>
      </p:sp>
      <p:sp>
        <p:nvSpPr>
          <p:cNvPr id="6" name="Title 1">
            <a:extLst>
              <a:ext uri="{FF2B5EF4-FFF2-40B4-BE49-F238E27FC236}">
                <a16:creationId xmlns:a16="http://schemas.microsoft.com/office/drawing/2014/main" id="{A5E30329-A009-4B03-A06D-40ACE98C20C6}"/>
              </a:ext>
            </a:extLst>
          </p:cNvPr>
          <p:cNvSpPr>
            <a:spLocks noGrp="1"/>
          </p:cNvSpPr>
          <p:nvPr>
            <p:ph type="title"/>
          </p:nvPr>
        </p:nvSpPr>
        <p:spPr>
          <a:xfrm>
            <a:off x="391261" y="275920"/>
            <a:ext cx="10022739" cy="448284"/>
          </a:xfrm>
        </p:spPr>
        <p:txBody>
          <a:bodyPr>
            <a:normAutofit fontScale="90000"/>
          </a:bodyPr>
          <a:lstStyle/>
          <a:p>
            <a:pPr algn="l"/>
            <a:r>
              <a:rPr lang="en-US" dirty="0"/>
              <a:t>Project Goal</a:t>
            </a:r>
          </a:p>
        </p:txBody>
      </p:sp>
      <p:sp>
        <p:nvSpPr>
          <p:cNvPr id="15" name="TextBox 14">
            <a:extLst>
              <a:ext uri="{FF2B5EF4-FFF2-40B4-BE49-F238E27FC236}">
                <a16:creationId xmlns:a16="http://schemas.microsoft.com/office/drawing/2014/main" id="{00DA7998-D041-497F-8D8A-7744904C30F5}"/>
              </a:ext>
            </a:extLst>
          </p:cNvPr>
          <p:cNvSpPr txBox="1"/>
          <p:nvPr/>
        </p:nvSpPr>
        <p:spPr>
          <a:xfrm>
            <a:off x="8047719" y="3448353"/>
            <a:ext cx="2191657" cy="373135"/>
          </a:xfrm>
          <a:prstGeom prst="rect">
            <a:avLst/>
          </a:prstGeom>
          <a:noFill/>
        </p:spPr>
        <p:txBody>
          <a:bodyPr wrap="square" rtlCol="0">
            <a:spAutoFit/>
          </a:bodyPr>
          <a:lstStyle/>
          <a:p>
            <a:r>
              <a:rPr lang="en-US" dirty="0"/>
              <a:t>Image Source: </a:t>
            </a:r>
            <a:r>
              <a:rPr lang="en-US" dirty="0">
                <a:hlinkClick r:id="rId5"/>
              </a:rPr>
              <a:t>Link</a:t>
            </a:r>
            <a:endParaRPr lang="en-US" dirty="0"/>
          </a:p>
        </p:txBody>
      </p:sp>
      <p:pic>
        <p:nvPicPr>
          <p:cNvPr id="3074" name="Picture 2">
            <a:extLst>
              <a:ext uri="{FF2B5EF4-FFF2-40B4-BE49-F238E27FC236}">
                <a16:creationId xmlns:a16="http://schemas.microsoft.com/office/drawing/2014/main" id="{B87819A4-97B4-4CC7-A9CA-A9BA537809D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936" t="2388" r="52419" b="2264"/>
          <a:stretch/>
        </p:blipFill>
        <p:spPr bwMode="auto">
          <a:xfrm>
            <a:off x="1952624" y="1762126"/>
            <a:ext cx="1490237" cy="1943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7F775B3-9639-4519-98E1-3517F306CCD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0645" t="2502" r="1936" b="2149"/>
          <a:stretch/>
        </p:blipFill>
        <p:spPr bwMode="auto">
          <a:xfrm>
            <a:off x="6235414" y="1762126"/>
            <a:ext cx="1548162" cy="19431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E71E370-9DB2-474F-92CB-0CEC4ED26A22}"/>
              </a:ext>
            </a:extLst>
          </p:cNvPr>
          <p:cNvGrpSpPr/>
          <p:nvPr/>
        </p:nvGrpSpPr>
        <p:grpSpPr>
          <a:xfrm>
            <a:off x="3825589" y="1988383"/>
            <a:ext cx="2409825" cy="1707620"/>
            <a:chOff x="3825589" y="1988383"/>
            <a:chExt cx="2409825" cy="1707620"/>
          </a:xfrm>
        </p:grpSpPr>
        <p:sp>
          <p:nvSpPr>
            <p:cNvPr id="12" name="Arrow: Curved Up 11">
              <a:extLst>
                <a:ext uri="{FF2B5EF4-FFF2-40B4-BE49-F238E27FC236}">
                  <a16:creationId xmlns:a16="http://schemas.microsoft.com/office/drawing/2014/main" id="{C4183510-E565-4E44-86E4-EBB903F1F881}"/>
                </a:ext>
              </a:extLst>
            </p:cNvPr>
            <p:cNvSpPr/>
            <p:nvPr/>
          </p:nvSpPr>
          <p:spPr>
            <a:xfrm>
              <a:off x="3987514" y="2964846"/>
              <a:ext cx="2247900" cy="731157"/>
            </a:xfrm>
            <a:prstGeom prst="curvedUpArrow">
              <a:avLst>
                <a:gd name="adj1" fmla="val 38471"/>
                <a:gd name="adj2" fmla="val 80203"/>
                <a:gd name="adj3" fmla="val 32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Up 15">
              <a:extLst>
                <a:ext uri="{FF2B5EF4-FFF2-40B4-BE49-F238E27FC236}">
                  <a16:creationId xmlns:a16="http://schemas.microsoft.com/office/drawing/2014/main" id="{73839C03-D2FA-4C00-BBD6-8BE927AAC46F}"/>
                </a:ext>
              </a:extLst>
            </p:cNvPr>
            <p:cNvSpPr/>
            <p:nvPr/>
          </p:nvSpPr>
          <p:spPr>
            <a:xfrm rot="10800000">
              <a:off x="3825589" y="1988383"/>
              <a:ext cx="2247900" cy="731157"/>
            </a:xfrm>
            <a:prstGeom prst="curvedUpArrow">
              <a:avLst>
                <a:gd name="adj1" fmla="val 38471"/>
                <a:gd name="adj2" fmla="val 80203"/>
                <a:gd name="adj3" fmla="val 32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Picture 13">
            <a:extLst>
              <a:ext uri="{FF2B5EF4-FFF2-40B4-BE49-F238E27FC236}">
                <a16:creationId xmlns:a16="http://schemas.microsoft.com/office/drawing/2014/main" id="{9A38CF73-50EB-41F2-9027-44B0C42DD3FE}"/>
              </a:ext>
            </a:extLst>
          </p:cNvPr>
          <p:cNvPicPr>
            <a:picLocks noChangeAspect="1"/>
          </p:cNvPicPr>
          <p:nvPr/>
        </p:nvPicPr>
        <p:blipFill>
          <a:blip r:embed="rId7">
            <a:clrChange>
              <a:clrFrom>
                <a:srgbClr val="EEE3E6"/>
              </a:clrFrom>
              <a:clrTo>
                <a:srgbClr val="EEE3E6">
                  <a:alpha val="0"/>
                </a:srgbClr>
              </a:clrTo>
            </a:clrChange>
          </a:blip>
          <a:stretch>
            <a:fillRect/>
          </a:stretch>
        </p:blipFill>
        <p:spPr>
          <a:xfrm>
            <a:off x="1709775" y="4655338"/>
            <a:ext cx="1733086" cy="1697837"/>
          </a:xfrm>
          <a:prstGeom prst="rect">
            <a:avLst/>
          </a:prstGeom>
        </p:spPr>
      </p:pic>
      <p:grpSp>
        <p:nvGrpSpPr>
          <p:cNvPr id="22" name="Group 21">
            <a:extLst>
              <a:ext uri="{FF2B5EF4-FFF2-40B4-BE49-F238E27FC236}">
                <a16:creationId xmlns:a16="http://schemas.microsoft.com/office/drawing/2014/main" id="{21DDB805-E230-4582-9D2C-C37BDB6E95C9}"/>
              </a:ext>
            </a:extLst>
          </p:cNvPr>
          <p:cNvGrpSpPr/>
          <p:nvPr/>
        </p:nvGrpSpPr>
        <p:grpSpPr>
          <a:xfrm>
            <a:off x="3700467" y="4747985"/>
            <a:ext cx="2409825" cy="1707620"/>
            <a:chOff x="3700467" y="4747985"/>
            <a:chExt cx="2409825" cy="1707620"/>
          </a:xfrm>
        </p:grpSpPr>
        <p:sp>
          <p:nvSpPr>
            <p:cNvPr id="18" name="Arrow: Curved Up 17">
              <a:extLst>
                <a:ext uri="{FF2B5EF4-FFF2-40B4-BE49-F238E27FC236}">
                  <a16:creationId xmlns:a16="http://schemas.microsoft.com/office/drawing/2014/main" id="{E2E51407-4097-4A94-9C5C-5BAA762B91EA}"/>
                </a:ext>
              </a:extLst>
            </p:cNvPr>
            <p:cNvSpPr/>
            <p:nvPr/>
          </p:nvSpPr>
          <p:spPr>
            <a:xfrm>
              <a:off x="3862392" y="5724448"/>
              <a:ext cx="2247900" cy="731157"/>
            </a:xfrm>
            <a:prstGeom prst="curvedUpArrow">
              <a:avLst>
                <a:gd name="adj1" fmla="val 38471"/>
                <a:gd name="adj2" fmla="val 80203"/>
                <a:gd name="adj3" fmla="val 32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Up 18">
              <a:extLst>
                <a:ext uri="{FF2B5EF4-FFF2-40B4-BE49-F238E27FC236}">
                  <a16:creationId xmlns:a16="http://schemas.microsoft.com/office/drawing/2014/main" id="{CD79C119-C3EC-4050-8DBD-DE9A054F2886}"/>
                </a:ext>
              </a:extLst>
            </p:cNvPr>
            <p:cNvSpPr/>
            <p:nvPr/>
          </p:nvSpPr>
          <p:spPr>
            <a:xfrm rot="10800000">
              <a:off x="3700467" y="4747985"/>
              <a:ext cx="2247900" cy="731157"/>
            </a:xfrm>
            <a:prstGeom prst="curvedUpArrow">
              <a:avLst>
                <a:gd name="adj1" fmla="val 38471"/>
                <a:gd name="adj2" fmla="val 80203"/>
                <a:gd name="adj3" fmla="val 32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7" name="Picture 16">
            <a:extLst>
              <a:ext uri="{FF2B5EF4-FFF2-40B4-BE49-F238E27FC236}">
                <a16:creationId xmlns:a16="http://schemas.microsoft.com/office/drawing/2014/main" id="{A7732F6B-0800-481B-A3C7-18E9B2A0F65C}"/>
              </a:ext>
            </a:extLst>
          </p:cNvPr>
          <p:cNvPicPr>
            <a:picLocks noChangeAspect="1"/>
          </p:cNvPicPr>
          <p:nvPr/>
        </p:nvPicPr>
        <p:blipFill rotWithShape="1">
          <a:blip r:embed="rId8"/>
          <a:srcRect l="3358" r="-1"/>
          <a:stretch/>
        </p:blipFill>
        <p:spPr>
          <a:xfrm>
            <a:off x="6295626" y="4734942"/>
            <a:ext cx="1733086" cy="1751174"/>
          </a:xfrm>
          <a:prstGeom prst="rect">
            <a:avLst/>
          </a:prstGeom>
        </p:spPr>
      </p:pic>
      <p:sp>
        <p:nvSpPr>
          <p:cNvPr id="21" name="TextBox 20">
            <a:extLst>
              <a:ext uri="{FF2B5EF4-FFF2-40B4-BE49-F238E27FC236}">
                <a16:creationId xmlns:a16="http://schemas.microsoft.com/office/drawing/2014/main" id="{BD666596-1E10-4370-9AF7-8707733157DD}"/>
              </a:ext>
            </a:extLst>
          </p:cNvPr>
          <p:cNvSpPr txBox="1"/>
          <p:nvPr/>
        </p:nvSpPr>
        <p:spPr>
          <a:xfrm>
            <a:off x="8047719" y="6202178"/>
            <a:ext cx="2191657" cy="373135"/>
          </a:xfrm>
          <a:prstGeom prst="rect">
            <a:avLst/>
          </a:prstGeom>
          <a:noFill/>
        </p:spPr>
        <p:txBody>
          <a:bodyPr wrap="square" rtlCol="0">
            <a:spAutoFit/>
          </a:bodyPr>
          <a:lstStyle/>
          <a:p>
            <a:r>
              <a:rPr lang="en-US" dirty="0"/>
              <a:t>Image Source: </a:t>
            </a:r>
            <a:r>
              <a:rPr lang="en-US" dirty="0">
                <a:hlinkClick r:id="rId9"/>
              </a:rPr>
              <a:t>Link</a:t>
            </a:r>
            <a:endParaRPr lang="en-US" dirty="0"/>
          </a:p>
        </p:txBody>
      </p:sp>
      <p:pic>
        <p:nvPicPr>
          <p:cNvPr id="4" name="Audio 3">
            <a:hlinkClick r:id="" action="ppaction://media"/>
            <a:extLst>
              <a:ext uri="{FF2B5EF4-FFF2-40B4-BE49-F238E27FC236}">
                <a16:creationId xmlns:a16="http://schemas.microsoft.com/office/drawing/2014/main" id="{526C7EE0-00EC-422B-96DC-0F66F7741A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579060527"/>
      </p:ext>
    </p:extLst>
  </p:cSld>
  <p:clrMapOvr>
    <a:masterClrMapping/>
  </p:clrMapOvr>
  <mc:AlternateContent xmlns:mc="http://schemas.openxmlformats.org/markup-compatibility/2006" xmlns:p14="http://schemas.microsoft.com/office/powerpoint/2010/main">
    <mc:Choice Requires="p14">
      <p:transition spd="slow" p14:dur="2000" advTm="27954"/>
    </mc:Choice>
    <mc:Fallback xmlns="">
      <p:transition spd="slow" advTm="2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2000" fill="hold"/>
                                        <p:tgtEl>
                                          <p:spTgt spid="20"/>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6"/>
</p:tagLst>
</file>

<file path=ppt/tags/tag2.xml><?xml version="1.0" encoding="utf-8"?>
<p:tagLst xmlns:a="http://schemas.openxmlformats.org/drawingml/2006/main" xmlns:r="http://schemas.openxmlformats.org/officeDocument/2006/relationships" xmlns:p="http://schemas.openxmlformats.org/presentationml/2006/main">
  <p:tag name="TIMING" val="|34.1"/>
</p:tagLst>
</file>

<file path=ppt/tags/tag3.xml><?xml version="1.0" encoding="utf-8"?>
<p:tagLst xmlns:a="http://schemas.openxmlformats.org/drawingml/2006/main" xmlns:r="http://schemas.openxmlformats.org/officeDocument/2006/relationships" xmlns:p="http://schemas.openxmlformats.org/presentationml/2006/main">
  <p:tag name="TIMING" val="|10.6|13"/>
</p:tagLst>
</file>

<file path=ppt/tags/tag4.xml><?xml version="1.0" encoding="utf-8"?>
<p:tagLst xmlns:a="http://schemas.openxmlformats.org/drawingml/2006/main" xmlns:r="http://schemas.openxmlformats.org/officeDocument/2006/relationships" xmlns:p="http://schemas.openxmlformats.org/presentationml/2006/main">
  <p:tag name="TIMING" val="|10.4"/>
</p:tagLst>
</file>

<file path=ppt/tags/tag5.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1098</Words>
  <Application>Microsoft Office PowerPoint</Application>
  <PresentationFormat>Widescreen</PresentationFormat>
  <Paragraphs>285</Paragraphs>
  <Slides>40</Slides>
  <Notes>5</Notes>
  <HiddenSlides>2</HiddenSlides>
  <MMClips>38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Abadi</vt:lpstr>
      <vt:lpstr>Abadi Extra Light</vt:lpstr>
      <vt:lpstr>Arial</vt:lpstr>
      <vt:lpstr>Calibri</vt:lpstr>
      <vt:lpstr>Cambria Math</vt:lpstr>
      <vt:lpstr>Tw Cen MT</vt:lpstr>
      <vt:lpstr>Droplet</vt:lpstr>
      <vt:lpstr>Cse 676 Deep Learning Project 2</vt:lpstr>
      <vt:lpstr>Agenda</vt:lpstr>
      <vt:lpstr>Agenda</vt:lpstr>
      <vt:lpstr>Navigation panel</vt:lpstr>
      <vt:lpstr>Agenda</vt:lpstr>
      <vt:lpstr>Introduction to cycle gan</vt:lpstr>
      <vt:lpstr>Introduction to cycle gan</vt:lpstr>
      <vt:lpstr>Introduction to cycle gan</vt:lpstr>
      <vt:lpstr>Project Goal</vt:lpstr>
      <vt:lpstr>dataset</vt:lpstr>
      <vt:lpstr>dataset</vt:lpstr>
      <vt:lpstr>dataset</vt:lpstr>
      <vt:lpstr>Network Architecture</vt:lpstr>
      <vt:lpstr>Network Architecture</vt:lpstr>
      <vt:lpstr>Generator architecture</vt:lpstr>
      <vt:lpstr>Discriminator architecture</vt:lpstr>
      <vt:lpstr>Network Summary</vt:lpstr>
      <vt:lpstr>Loss Function</vt:lpstr>
      <vt:lpstr>Adversarial loss</vt:lpstr>
      <vt:lpstr>Cycle Consistency Loss</vt:lpstr>
      <vt:lpstr>Identity Loss</vt:lpstr>
      <vt:lpstr>Full Objective Loss</vt:lpstr>
      <vt:lpstr>Optimizer</vt:lpstr>
      <vt:lpstr>Evaluation Metrics</vt:lpstr>
      <vt:lpstr>Training Process</vt:lpstr>
      <vt:lpstr>Generator Loss</vt:lpstr>
      <vt:lpstr>Discriminator Loss</vt:lpstr>
      <vt:lpstr>Cycle Consistency Loss</vt:lpstr>
      <vt:lpstr>Identity loss </vt:lpstr>
      <vt:lpstr>FID Curve</vt:lpstr>
      <vt:lpstr>Training Gifs</vt:lpstr>
      <vt:lpstr>Training Gifs</vt:lpstr>
      <vt:lpstr>Training results</vt:lpstr>
      <vt:lpstr>Training results</vt:lpstr>
      <vt:lpstr>Training results</vt:lpstr>
      <vt:lpstr>Training results</vt:lpstr>
      <vt:lpstr>Training Process</vt:lpstr>
      <vt:lpstr>Training Process</vt:lpstr>
      <vt:lpstr>Training Process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676 Deep Learning Project 2</dc:title>
  <dc:creator>Xinguo Zhu</dc:creator>
  <cp:lastModifiedBy>Xinguo Zhu</cp:lastModifiedBy>
  <cp:revision>5</cp:revision>
  <dcterms:created xsi:type="dcterms:W3CDTF">2019-11-28T00:23:52Z</dcterms:created>
  <dcterms:modified xsi:type="dcterms:W3CDTF">2019-11-28T05:40:53Z</dcterms:modified>
</cp:coreProperties>
</file>